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258" r:id="rId2"/>
    <p:sldId id="262" r:id="rId3"/>
    <p:sldId id="484" r:id="rId4"/>
    <p:sldId id="555" r:id="rId5"/>
    <p:sldId id="545" r:id="rId6"/>
    <p:sldId id="485" r:id="rId7"/>
    <p:sldId id="554" r:id="rId8"/>
    <p:sldId id="409" r:id="rId9"/>
    <p:sldId id="581" r:id="rId10"/>
    <p:sldId id="680" r:id="rId11"/>
    <p:sldId id="364" r:id="rId12"/>
    <p:sldId id="464" r:id="rId13"/>
    <p:sldId id="363" r:id="rId14"/>
    <p:sldId id="672" r:id="rId15"/>
    <p:sldId id="582" r:id="rId16"/>
    <p:sldId id="588" r:id="rId17"/>
    <p:sldId id="673" r:id="rId18"/>
    <p:sldId id="669" r:id="rId19"/>
    <p:sldId id="584" r:id="rId20"/>
    <p:sldId id="589" r:id="rId21"/>
    <p:sldId id="590" r:id="rId22"/>
    <p:sldId id="591" r:id="rId23"/>
    <p:sldId id="592" r:id="rId24"/>
    <p:sldId id="594" r:id="rId25"/>
    <p:sldId id="593" r:id="rId26"/>
    <p:sldId id="596" r:id="rId27"/>
    <p:sldId id="595" r:id="rId28"/>
    <p:sldId id="597" r:id="rId29"/>
    <p:sldId id="598" r:id="rId30"/>
    <p:sldId id="600" r:id="rId31"/>
    <p:sldId id="599" r:id="rId32"/>
    <p:sldId id="481" r:id="rId33"/>
    <p:sldId id="674" r:id="rId34"/>
    <p:sldId id="439" r:id="rId35"/>
    <p:sldId id="360" r:id="rId36"/>
    <p:sldId id="573" r:id="rId37"/>
    <p:sldId id="561" r:id="rId38"/>
    <p:sldId id="361" r:id="rId39"/>
    <p:sldId id="478" r:id="rId40"/>
    <p:sldId id="602" r:id="rId41"/>
    <p:sldId id="348" r:id="rId42"/>
    <p:sldId id="521" r:id="rId43"/>
    <p:sldId id="354" r:id="rId44"/>
    <p:sldId id="603" r:id="rId45"/>
    <p:sldId id="605" r:id="rId46"/>
    <p:sldId id="604" r:id="rId47"/>
    <p:sldId id="606" r:id="rId48"/>
    <p:sldId id="607" r:id="rId49"/>
    <p:sldId id="519" r:id="rId50"/>
    <p:sldId id="608" r:id="rId51"/>
    <p:sldId id="576" r:id="rId52"/>
    <p:sldId id="609" r:id="rId53"/>
    <p:sldId id="610" r:id="rId54"/>
    <p:sldId id="471" r:id="rId55"/>
    <p:sldId id="469" r:id="rId56"/>
    <p:sldId id="470" r:id="rId57"/>
    <p:sldId id="449" r:id="rId58"/>
    <p:sldId id="675" r:id="rId59"/>
    <p:sldId id="434" r:id="rId60"/>
    <p:sldId id="670" r:id="rId61"/>
    <p:sldId id="475" r:id="rId62"/>
    <p:sldId id="476" r:id="rId63"/>
    <p:sldId id="477" r:id="rId64"/>
    <p:sldId id="450" r:id="rId65"/>
    <p:sldId id="436" r:id="rId66"/>
    <p:sldId id="435" r:id="rId67"/>
    <p:sldId id="392" r:id="rId68"/>
    <p:sldId id="676" r:id="rId69"/>
    <p:sldId id="613" r:id="rId70"/>
    <p:sldId id="393" r:id="rId71"/>
    <p:sldId id="614" r:id="rId72"/>
    <p:sldId id="615" r:id="rId73"/>
    <p:sldId id="616" r:id="rId74"/>
    <p:sldId id="617" r:id="rId75"/>
    <p:sldId id="618" r:id="rId76"/>
    <p:sldId id="677" r:id="rId77"/>
    <p:sldId id="620" r:id="rId78"/>
    <p:sldId id="619" r:id="rId79"/>
    <p:sldId id="621" r:id="rId80"/>
    <p:sldId id="622" r:id="rId81"/>
    <p:sldId id="623" r:id="rId82"/>
    <p:sldId id="624" r:id="rId83"/>
    <p:sldId id="625" r:id="rId84"/>
    <p:sldId id="626" r:id="rId85"/>
    <p:sldId id="627" r:id="rId86"/>
    <p:sldId id="628" r:id="rId87"/>
    <p:sldId id="631" r:id="rId88"/>
    <p:sldId id="630" r:id="rId89"/>
    <p:sldId id="629" r:id="rId90"/>
    <p:sldId id="632" r:id="rId91"/>
    <p:sldId id="466" r:id="rId92"/>
    <p:sldId id="441" r:id="rId93"/>
    <p:sldId id="415" r:id="rId94"/>
    <p:sldId id="417" r:id="rId95"/>
    <p:sldId id="465" r:id="rId96"/>
    <p:sldId id="633" r:id="rId97"/>
    <p:sldId id="634" r:id="rId98"/>
    <p:sldId id="635" r:id="rId99"/>
    <p:sldId id="636" r:id="rId100"/>
    <p:sldId id="637" r:id="rId101"/>
    <p:sldId id="638" r:id="rId102"/>
    <p:sldId id="639" r:id="rId103"/>
    <p:sldId id="641" r:id="rId104"/>
    <p:sldId id="642" r:id="rId105"/>
    <p:sldId id="640" r:id="rId106"/>
    <p:sldId id="643" r:id="rId107"/>
    <p:sldId id="645" r:id="rId108"/>
    <p:sldId id="646" r:id="rId109"/>
    <p:sldId id="644" r:id="rId110"/>
    <p:sldId id="647" r:id="rId111"/>
    <p:sldId id="648" r:id="rId112"/>
    <p:sldId id="649" r:id="rId113"/>
    <p:sldId id="650" r:id="rId114"/>
    <p:sldId id="651" r:id="rId115"/>
    <p:sldId id="652" r:id="rId116"/>
    <p:sldId id="653" r:id="rId117"/>
    <p:sldId id="654" r:id="rId118"/>
    <p:sldId id="655" r:id="rId119"/>
    <p:sldId id="656" r:id="rId120"/>
    <p:sldId id="657" r:id="rId121"/>
    <p:sldId id="658" r:id="rId122"/>
    <p:sldId id="446" r:id="rId123"/>
    <p:sldId id="659" r:id="rId124"/>
    <p:sldId id="447" r:id="rId125"/>
    <p:sldId id="660" r:id="rId126"/>
    <p:sldId id="662" r:id="rId127"/>
    <p:sldId id="663" r:id="rId128"/>
    <p:sldId id="421" r:id="rId129"/>
    <p:sldId id="510" r:id="rId130"/>
    <p:sldId id="664" r:id="rId131"/>
    <p:sldId id="422" r:id="rId132"/>
    <p:sldId id="424" r:id="rId133"/>
    <p:sldId id="425" r:id="rId134"/>
    <p:sldId id="665" r:id="rId135"/>
    <p:sldId id="426" r:id="rId136"/>
    <p:sldId id="525" r:id="rId137"/>
    <p:sldId id="666" r:id="rId138"/>
    <p:sldId id="562" r:id="rId139"/>
    <p:sldId id="667" r:id="rId140"/>
    <p:sldId id="668" r:id="rId141"/>
    <p:sldId id="459" r:id="rId142"/>
    <p:sldId id="462" r:id="rId143"/>
    <p:sldId id="671" r:id="rId144"/>
    <p:sldId id="678" r:id="rId145"/>
    <p:sldId id="322" r:id="rId146"/>
    <p:sldId id="323" r:id="rId147"/>
    <p:sldId id="324" r:id="rId148"/>
    <p:sldId id="325" r:id="rId149"/>
    <p:sldId id="326" r:id="rId150"/>
    <p:sldId id="337" r:id="rId151"/>
    <p:sldId id="679" r:id="rId152"/>
    <p:sldId id="335" r:id="rId1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07F935"/>
    <a:srgbClr val="E11FA0"/>
    <a:srgbClr val="9BE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76" autoAdjust="0"/>
  </p:normalViewPr>
  <p:slideViewPr>
    <p:cSldViewPr>
      <p:cViewPr varScale="1">
        <p:scale>
          <a:sx n="82" d="100"/>
          <a:sy n="82" d="100"/>
        </p:scale>
        <p:origin x="141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ropbox\Christoph%20v%20Stein\exel-Berechnungen\Entwicklung%20Heizkosten,%20Wfl%20usw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ropbox\Christoph%20v%20Stein\CO2-Steuer\CO2-Steuer%20selbstausf&#252;llend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kumente%20und%20Einstellungen\arnold\Eigene%20Dateien\Dropbox\IPEGmp%20(2)\D&#228;mmstoff-Buch\nicht%20f&#252;r%20Verlag\Excel-Dateien\Auswertung_D&#228;mmverfahren_OGD_MP_Buch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rnold\Dropbox\Christoph%20v%20Stein\exel-Berechnungen\Kopie%20von%20OGD%20wirtschaftlich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Emission Mio to CO2/a  Heizung Deutschland (Klimaschutzbericht 2019)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Tabelle1!$A$41</c:f>
              <c:strCache>
                <c:ptCount val="1"/>
                <c:pt idx="0">
                  <c:v>Mio to CO2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Tabelle1!$V$40:$AC$40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2017*</c:v>
                </c:pt>
              </c:strCache>
            </c:strRef>
          </c:cat>
          <c:val>
            <c:numRef>
              <c:f>Tabelle1!$V$41:$AC$41</c:f>
              <c:numCache>
                <c:formatCode>General</c:formatCode>
                <c:ptCount val="8"/>
                <c:pt idx="0">
                  <c:v>149</c:v>
                </c:pt>
                <c:pt idx="1">
                  <c:v>128</c:v>
                </c:pt>
                <c:pt idx="2">
                  <c:v>131</c:v>
                </c:pt>
                <c:pt idx="3">
                  <c:v>140</c:v>
                </c:pt>
                <c:pt idx="4">
                  <c:v>119</c:v>
                </c:pt>
                <c:pt idx="5">
                  <c:v>125</c:v>
                </c:pt>
                <c:pt idx="6">
                  <c:v>125</c:v>
                </c:pt>
                <c:pt idx="7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BC-4826-9D77-7C158417A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267264"/>
        <c:axId val="92268800"/>
      </c:barChart>
      <c:catAx>
        <c:axId val="9226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2268800"/>
        <c:crosses val="autoZero"/>
        <c:auto val="1"/>
        <c:lblAlgn val="ctr"/>
        <c:lblOffset val="100"/>
        <c:noMultiLvlLbl val="0"/>
      </c:catAx>
      <c:valAx>
        <c:axId val="9226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267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de-DE" dirty="0"/>
              <a:t>CO2-Preis in € pro Einheit bei CO2-Kosten pro Tonne von  </a:t>
            </a:r>
            <a:r>
              <a:rPr lang="de-DE" dirty="0">
                <a:solidFill>
                  <a:srgbClr val="FF0000"/>
                </a:solidFill>
              </a:rPr>
              <a:t>100 €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Tabelle1!$J$2</c:f>
              <c:strCache>
                <c:ptCount val="1"/>
                <c:pt idx="0">
                  <c:v>CO2-Preis in € pro Einheit bei CO2-Kosten pro Tonne von  100 €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Tabelle1!$I$3:$I$16</c:f>
              <c:strCache>
                <c:ptCount val="14"/>
                <c:pt idx="0">
                  <c:v>Rohsteinkohle kg</c:v>
                </c:pt>
                <c:pt idx="1">
                  <c:v>Steinkohlebrikett kg</c:v>
                </c:pt>
                <c:pt idx="2">
                  <c:v>Braunkohlebrikett kg</c:v>
                </c:pt>
                <c:pt idx="3">
                  <c:v>Ottobenzin Liter</c:v>
                </c:pt>
                <c:pt idx="4">
                  <c:v>Dieselkraftstoff Liter</c:v>
                </c:pt>
                <c:pt idx="5">
                  <c:v>Heizöl leicht Liter</c:v>
                </c:pt>
                <c:pt idx="6">
                  <c:v>Heizöl schwer Liter</c:v>
                </c:pt>
                <c:pt idx="7">
                  <c:v>Flüssiggas Liter</c:v>
                </c:pt>
                <c:pt idx="8">
                  <c:v>Erdgas cbm</c:v>
                </c:pt>
                <c:pt idx="9">
                  <c:v>Strommix kWh</c:v>
                </c:pt>
                <c:pt idx="10">
                  <c:v>Biomasse Holz kg</c:v>
                </c:pt>
                <c:pt idx="11">
                  <c:v>Pellets kg</c:v>
                </c:pt>
                <c:pt idx="12">
                  <c:v>Biodiesel Liter</c:v>
                </c:pt>
                <c:pt idx="13">
                  <c:v>Biogas cbm</c:v>
                </c:pt>
              </c:strCache>
            </c:strRef>
          </c:cat>
          <c:val>
            <c:numRef>
              <c:f>Tabelle1!$J$3:$J$16</c:f>
              <c:numCache>
                <c:formatCode>"€"#,##0.00_);[Red]\("€"#,##0.00\)</c:formatCode>
                <c:ptCount val="14"/>
                <c:pt idx="0">
                  <c:v>0.25460000000000005</c:v>
                </c:pt>
                <c:pt idx="1">
                  <c:v>0.29386400000000024</c:v>
                </c:pt>
                <c:pt idx="2">
                  <c:v>0.2065020000000001</c:v>
                </c:pt>
                <c:pt idx="3">
                  <c:v>0.2378640000000001</c:v>
                </c:pt>
                <c:pt idx="4">
                  <c:v>0.26493600000000006</c:v>
                </c:pt>
                <c:pt idx="5">
                  <c:v>0.26387200000000016</c:v>
                </c:pt>
                <c:pt idx="6">
                  <c:v>0.31458000000000025</c:v>
                </c:pt>
                <c:pt idx="7">
                  <c:v>0.30496400000000018</c:v>
                </c:pt>
                <c:pt idx="8">
                  <c:v>0.19735399999999997</c:v>
                </c:pt>
                <c:pt idx="9">
                  <c:v>5.3700000000000032E-2</c:v>
                </c:pt>
                <c:pt idx="10">
                  <c:v>1.1803000000000004E-2</c:v>
                </c:pt>
                <c:pt idx="11">
                  <c:v>1.1798999999999999E-2</c:v>
                </c:pt>
                <c:pt idx="12">
                  <c:v>8.7264000000000008E-2</c:v>
                </c:pt>
                <c:pt idx="13">
                  <c:v>0.14800000000000008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8-4230-9C98-6FAD0265D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20256"/>
        <c:axId val="89921792"/>
      </c:barChart>
      <c:catAx>
        <c:axId val="8992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921792"/>
        <c:crosses val="autoZero"/>
        <c:auto val="1"/>
        <c:lblAlgn val="ctr"/>
        <c:lblOffset val="100"/>
        <c:noMultiLvlLbl val="0"/>
      </c:catAx>
      <c:valAx>
        <c:axId val="89921792"/>
        <c:scaling>
          <c:orientation val="minMax"/>
        </c:scaling>
        <c:delete val="0"/>
        <c:axPos val="l"/>
        <c:majorGridlines/>
        <c:numFmt formatCode="&quot;€&quot;#,##0.00_);[Red]\(&quot;€&quot;#,##0.00\)" sourceLinked="1"/>
        <c:majorTickMark val="out"/>
        <c:minorTickMark val="none"/>
        <c:tickLblPos val="nextTo"/>
        <c:crossAx val="89920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94714550485457"/>
          <c:y val="8.8287034011163529E-2"/>
          <c:w val="0.579489551751592"/>
          <c:h val="0.713511337688523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OGD'!$AI$49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B6D8-46F3-BB82-183C12E6EAF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OGD'!$AI$52:$AI$58</c:f>
              <c:numCache>
                <c:formatCode>0.00\ "€/m²"</c:formatCode>
                <c:ptCount val="7"/>
                <c:pt idx="0">
                  <c:v>34.918432540597252</c:v>
                </c:pt>
                <c:pt idx="1">
                  <c:v>27.621090470920876</c:v>
                </c:pt>
                <c:pt idx="2">
                  <c:v>23.67288264912078</c:v>
                </c:pt>
                <c:pt idx="3">
                  <c:v>21.198505842366487</c:v>
                </c:pt>
                <c:pt idx="4">
                  <c:v>19.502510526208226</c:v>
                </c:pt>
                <c:pt idx="5">
                  <c:v>18.267524541325564</c:v>
                </c:pt>
                <c:pt idx="6">
                  <c:v>17.328069347206839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8-46F3-BB82-183C12E6EAF2}"/>
            </c:ext>
          </c:extLst>
        </c:ser>
        <c:ser>
          <c:idx val="1"/>
          <c:order val="1"/>
          <c:tx>
            <c:strRef>
              <c:f>'Wirtschaftlichkeit OGD'!$AJ$49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OGD'!$AJ$52:$AJ$58</c:f>
              <c:numCache>
                <c:formatCode>0.00\ "€/m²"</c:formatCode>
                <c:ptCount val="7"/>
                <c:pt idx="0">
                  <c:v>6.4455351533883771</c:v>
                </c:pt>
                <c:pt idx="1">
                  <c:v>9.6683027300825479</c:v>
                </c:pt>
                <c:pt idx="2">
                  <c:v>12.891070306776751</c:v>
                </c:pt>
                <c:pt idx="3">
                  <c:v>16.113837883470936</c:v>
                </c:pt>
                <c:pt idx="4">
                  <c:v>19.336605460165121</c:v>
                </c:pt>
                <c:pt idx="5">
                  <c:v>22.559373036859313</c:v>
                </c:pt>
                <c:pt idx="6">
                  <c:v>25.782140613553256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8-46F3-BB82-183C12E6E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617728"/>
        <c:axId val="92627712"/>
        <c:axId val="0"/>
      </c:bar3DChart>
      <c:catAx>
        <c:axId val="9261772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627712"/>
        <c:crosses val="autoZero"/>
        <c:auto val="1"/>
        <c:lblAlgn val="ctr"/>
        <c:lblOffset val="100"/>
        <c:noMultiLvlLbl val="0"/>
      </c:catAx>
      <c:valAx>
        <c:axId val="92627712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61772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79009686569529"/>
          <c:y val="8.9315088429291201E-2"/>
          <c:w val="0.52756140908395188"/>
          <c:h val="0.710175333275959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D56B-4AD3-9336-C343828E4BE2}"/>
              </c:ext>
            </c:extLst>
          </c:dPt>
          <c:dLbls>
            <c:dLbl>
              <c:idx val="0"/>
              <c:layout>
                <c:manualLayout>
                  <c:x val="-3.897967777618176E-3"/>
                  <c:y val="-0.1166313061989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6B-4AD3-9336-C343828E4BE2}"/>
                </c:ext>
              </c:extLst>
            </c:dLbl>
            <c:dLbl>
              <c:idx val="1"/>
              <c:layout>
                <c:manualLayout>
                  <c:x val="0"/>
                  <c:y val="-0.1137866401941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6B-4AD3-9336-C343828E4BE2}"/>
                </c:ext>
              </c:extLst>
            </c:dLbl>
            <c:dLbl>
              <c:idx val="2"/>
              <c:layout>
                <c:manualLayout>
                  <c:x val="1.948983888809088E-3"/>
                  <c:y val="-0.10809730818439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6B-4AD3-9336-C343828E4BE2}"/>
                </c:ext>
              </c:extLst>
            </c:dLbl>
            <c:dLbl>
              <c:idx val="3"/>
              <c:layout>
                <c:manualLayout>
                  <c:x val="0"/>
                  <c:y val="-7.111665012131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6B-4AD3-9336-C343828E4BE2}"/>
                </c:ext>
              </c:extLst>
            </c:dLbl>
            <c:dLbl>
              <c:idx val="4"/>
              <c:layout>
                <c:manualLayout>
                  <c:x val="3.897967777618176E-3"/>
                  <c:y val="2.8446660048525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6B-4AD3-9336-C343828E4BE2}"/>
                </c:ext>
              </c:extLst>
            </c:dLbl>
            <c:dLbl>
              <c:idx val="5"/>
              <c:layout>
                <c:manualLayout>
                  <c:x val="0"/>
                  <c:y val="3.69806580630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6B-4AD3-9336-C343828E4BE2}"/>
                </c:ext>
              </c:extLst>
            </c:dLbl>
            <c:dLbl>
              <c:idx val="6"/>
              <c:layout>
                <c:manualLayout>
                  <c:x val="0"/>
                  <c:y val="7.396131612616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6B-4AD3-9336-C343828E4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OGD'!$BC$88:$BC$94</c:f>
              <c:numCache>
                <c:formatCode>0.00\ "€/m²"</c:formatCode>
                <c:ptCount val="7"/>
                <c:pt idx="0">
                  <c:v>166.94520891202873</c:v>
                </c:pt>
                <c:pt idx="1">
                  <c:v>123.01612762693048</c:v>
                </c:pt>
                <c:pt idx="2">
                  <c:v>99.248413207314471</c:v>
                </c:pt>
                <c:pt idx="3">
                  <c:v>84.352976096649826</c:v>
                </c:pt>
                <c:pt idx="4">
                  <c:v>74.143297642318316</c:v>
                </c:pt>
                <c:pt idx="5">
                  <c:v>66.708837369269787</c:v>
                </c:pt>
                <c:pt idx="6">
                  <c:v>61.053435280109817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B-4AD3-9336-C343828E4BE2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OGD'!$BD$88:$BD$94</c:f>
              <c:numCache>
                <c:formatCode>0.00\ "€/m²"</c:formatCode>
                <c:ptCount val="7"/>
                <c:pt idx="0">
                  <c:v>6.6624999999999988</c:v>
                </c:pt>
                <c:pt idx="1">
                  <c:v>9.9937500000000057</c:v>
                </c:pt>
                <c:pt idx="2">
                  <c:v>13.325000000000006</c:v>
                </c:pt>
                <c:pt idx="3">
                  <c:v>16.656250000000011</c:v>
                </c:pt>
                <c:pt idx="4">
                  <c:v>15.990000000000004</c:v>
                </c:pt>
                <c:pt idx="5">
                  <c:v>18.654999999999998</c:v>
                </c:pt>
                <c:pt idx="6">
                  <c:v>21.32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6B-4AD3-9336-C343828E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567424"/>
        <c:axId val="92568960"/>
        <c:axId val="0"/>
      </c:bar3DChart>
      <c:catAx>
        <c:axId val="92567424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568960"/>
        <c:crosses val="autoZero"/>
        <c:auto val="1"/>
        <c:lblAlgn val="ctr"/>
        <c:lblOffset val="100"/>
        <c:noMultiLvlLbl val="0"/>
      </c:catAx>
      <c:valAx>
        <c:axId val="92568960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567424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34784829748644"/>
          <c:y val="9.5378620045375687E-2"/>
          <c:w val="0.52861808381334852"/>
          <c:h val="0.700646114150985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39D-47A5-BB1D-C75DDD1B04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OGD'!$BH$88:$BH$94</c:f>
              <c:numCache>
                <c:formatCode>0.00\ "€/m²"</c:formatCode>
                <c:ptCount val="7"/>
                <c:pt idx="0">
                  <c:v>166.94520891202868</c:v>
                </c:pt>
                <c:pt idx="1">
                  <c:v>123.01612762693046</c:v>
                </c:pt>
                <c:pt idx="2">
                  <c:v>99.248413207314442</c:v>
                </c:pt>
                <c:pt idx="3">
                  <c:v>84.352976096649897</c:v>
                </c:pt>
                <c:pt idx="4">
                  <c:v>74.143297642318274</c:v>
                </c:pt>
                <c:pt idx="5">
                  <c:v>66.708837369269816</c:v>
                </c:pt>
                <c:pt idx="6">
                  <c:v>61.053435280109795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9D-47A5-BB1D-C75DDD1B043D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FFFF00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OGD'!$BI$88:$BI$94</c:f>
              <c:numCache>
                <c:formatCode>0.00\ "€/m²"</c:formatCode>
                <c:ptCount val="7"/>
                <c:pt idx="0">
                  <c:v>22.593474914490663</c:v>
                </c:pt>
                <c:pt idx="1">
                  <c:v>25.924724914490653</c:v>
                </c:pt>
                <c:pt idx="2">
                  <c:v>29.255974914490665</c:v>
                </c:pt>
                <c:pt idx="3">
                  <c:v>32.587224914490655</c:v>
                </c:pt>
                <c:pt idx="4">
                  <c:v>28.734779931592534</c:v>
                </c:pt>
                <c:pt idx="5">
                  <c:v>31.399779931592537</c:v>
                </c:pt>
                <c:pt idx="6">
                  <c:v>34.064779931592525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9D-47A5-BB1D-C75DDD1B0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149248"/>
        <c:axId val="178150784"/>
        <c:axId val="0"/>
      </c:bar3DChart>
      <c:catAx>
        <c:axId val="17814924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178150784"/>
        <c:crosses val="autoZero"/>
        <c:auto val="1"/>
        <c:lblAlgn val="ctr"/>
        <c:lblOffset val="100"/>
        <c:noMultiLvlLbl val="0"/>
      </c:catAx>
      <c:valAx>
        <c:axId val="178150784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17814924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</cdr:y>
    </cdr:from>
    <cdr:to>
      <cdr:x>0.65295</cdr:x>
      <cdr:y>0.09798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380113" y="0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600" b="1" dirty="0">
              <a:solidFill>
                <a:srgbClr val="FF0000"/>
              </a:solidFill>
            </a:rPr>
            <a:t>10 Jahre </a:t>
          </a:r>
          <a:r>
            <a:rPr lang="de-DE" sz="1600" b="1" dirty="0"/>
            <a:t>nicht begehbar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0.27806</cdr:x>
      <cdr:y>0.00679</cdr:y>
    </cdr:from>
    <cdr:to>
      <cdr:x>0.66323</cdr:x>
      <cdr:y>0.10375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1181240" y="19399"/>
          <a:ext cx="1636266" cy="277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00B050"/>
              </a:solidFill>
            </a:rPr>
            <a:t>50 Jahre </a:t>
          </a:r>
          <a:r>
            <a:rPr lang="de-DE" sz="1400" b="1" dirty="0"/>
            <a:t>nicht begehbar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0.29465</cdr:x>
      <cdr:y>0.01435</cdr:y>
    </cdr:from>
    <cdr:to>
      <cdr:x>0.67896</cdr:x>
      <cdr:y>0.11266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254509" y="40333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800" b="1" dirty="0"/>
            <a:t>50 Jahre </a:t>
          </a:r>
          <a:r>
            <a:rPr lang="de-DE" sz="1800" dirty="0"/>
            <a:t>begehbar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C563-3967-44F7-B7A0-D6ECE00B0629}" type="datetimeFigureOut">
              <a:rPr lang="de-DE" smtClean="0"/>
              <a:pPr/>
              <a:t>25.11.2021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990FC-3A0D-447F-8E00-F6AC1F186B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10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990FC-3A0D-447F-8E00-F6AC1F186BB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04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71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53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32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393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7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781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40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541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4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351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09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918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61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65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25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99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862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16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74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40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852936"/>
            <a:ext cx="7772400" cy="2664296"/>
          </a:xfr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  <p:txBody>
          <a:bodyPr/>
          <a:lstStyle>
            <a:lvl1pPr algn="ctr">
              <a:defRPr sz="4800">
                <a:solidFill>
                  <a:srgbClr val="68000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75" y="1441124"/>
            <a:ext cx="3745933" cy="1123780"/>
          </a:xfrm>
          <a:prstGeom prst="rect">
            <a:avLst/>
          </a:prstGeo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5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93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772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55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28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72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7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lumMod val="95000"/>
              </a:schemeClr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6679"/>
            <a:ext cx="2381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51520" y="1340768"/>
            <a:ext cx="8645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4"/>
          <p:cNvSpPr txBox="1">
            <a:spLocks/>
          </p:cNvSpPr>
          <p:nvPr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9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68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3.emf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ved.net/energieberater" TargetMode="Externa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peg-institut.de/" TargetMode="Externa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../Dropbox/Christoph%20v%20Stein/exel-Berechnungen/Dachfl&#228;chenberechnung2_g.xls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../Dropbox/Christoph%20v%20Stein/exel-Berechnungen/Dachfl&#228;chenberechnung2_g.xls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../../../../../../Dropbox/Christoph%20v%20Stein/CO2-Steuer/CO2-Steuer%20selbstausf&#252;llend.xlsx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2520280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</a:rPr>
              <a:t>Wärmeschutz</a:t>
            </a:r>
            <a:br>
              <a:rPr lang="de-DE" dirty="0">
                <a:solidFill>
                  <a:srgbClr val="680000"/>
                </a:solidFill>
              </a:rPr>
            </a:br>
            <a:r>
              <a:rPr lang="de-DE" sz="3600" dirty="0">
                <a:solidFill>
                  <a:schemeClr val="tx1"/>
                </a:solidFill>
              </a:rPr>
              <a:t>innovative Einblas-Dämmverfahren 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7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Gebäudestrategie Regierung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6DCD3A-518C-4E7C-A6A3-71B0BC46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" y="1397886"/>
            <a:ext cx="6645425" cy="53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3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21 – Einblasdämmung mit Sparrenexpander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7995B6-D7DF-416F-8011-3C9A233E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2722123"/>
            <a:ext cx="8422783" cy="14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147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21 – Einblasdämmung mit Sparrenexpander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D67CBE-666F-4830-A056-417B7C0B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" y="1484784"/>
            <a:ext cx="5638673" cy="30483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798264-C694-4D6B-A2B2-0E8D3208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484784"/>
            <a:ext cx="2232248" cy="30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949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4A3EE6-7E80-4C68-8CAC-4EBE384E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" y="2556752"/>
            <a:ext cx="8467964" cy="22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C1DFDE-5885-4D27-92C5-FDD83A801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617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40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2B1601-0075-4155-A40E-5F103FDB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2378413"/>
            <a:ext cx="7727324" cy="21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85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4D2174-65E0-417E-9429-F43A27830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84784"/>
            <a:ext cx="6624736" cy="49685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FCC1E6-54DF-4510-90FB-F5E53F691ECD}"/>
              </a:ext>
            </a:extLst>
          </p:cNvPr>
          <p:cNvSpPr txBox="1"/>
          <p:nvPr/>
        </p:nvSpPr>
        <p:spPr>
          <a:xfrm>
            <a:off x="7164288" y="3356992"/>
            <a:ext cx="18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Flankendämmung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AAA3E82-5016-4446-B3B6-2EE12A335B43}"/>
              </a:ext>
            </a:extLst>
          </p:cNvPr>
          <p:cNvCxnSpPr>
            <a:cxnSpLocks/>
          </p:cNvCxnSpPr>
          <p:nvPr/>
        </p:nvCxnSpPr>
        <p:spPr>
          <a:xfrm flipH="1">
            <a:off x="4355976" y="3725513"/>
            <a:ext cx="2952328" cy="121565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7032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91058-EC7D-49EC-9213-DFC0A3E06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601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B065E-4347-48FE-87A1-45B1CCC4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" y="2472447"/>
            <a:ext cx="8474299" cy="19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60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2E1315-2D69-4444-A353-0754045B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2501630"/>
            <a:ext cx="8551572" cy="1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35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7C668B-8DC7-42AC-9A89-2BFD9AD3D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" y="1628800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Luftdichtung?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Warum ist die Dämmung von Hohlräumen elementar für die </a:t>
            </a:r>
          </a:p>
          <a:p>
            <a:r>
              <a:rPr lang="de-DE" sz="2400" dirty="0"/>
              <a:t>energetische Altbausanierung?</a:t>
            </a:r>
          </a:p>
          <a:p>
            <a:r>
              <a:rPr lang="de-DE" sz="2400" dirty="0"/>
              <a:t>Es gibt keine stehende Luftschicht! Eine Außendämmung ist wirkungslos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C:\Dokumente und Einstellungen\arnold\Eigene Dateien\aufräumen aus Desktop\P R Ä S E N T A T I O N E N\O  B  I  Westerhorstmann\Rees\Undichtigkeit_Fenster_SLS2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75235"/>
            <a:ext cx="4762872" cy="345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klas\Dropbox\Vorträge\Kerndämm-Präsentation\Nebelaustritt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04" y="2775234"/>
            <a:ext cx="4752563" cy="34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las\Dropbox\Vorträge\Kerndämm-Präsentation\Nebelaustritt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04" y="2775234"/>
            <a:ext cx="5318284" cy="37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24 – Einblasdämmung Kriechkeller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D001C7-AC3E-4E02-AAA3-4263D772D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462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24 – Einblasdämmung Kriechkeller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AF94E7-4132-485D-A7BD-03B083725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91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25 – Kriechkeller mit PUR-Sprühdämmung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2873EF-1471-4A2F-BA47-3BBAEDC3B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7380312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98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26 – Einblasdämmung Heizkörpernische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6A16F5-A7C3-442A-9938-289D4D7E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79152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62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 – Innendämmung Einblasverfahren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9B304A-D4EC-48C4-91B3-34515022E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2816"/>
            <a:ext cx="3886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23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 – Innendämmung Einblasverfahren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C8B53E-F002-4577-A99E-82158DCB5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76092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947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27a – Innendämmung Sprühverfahren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69BBA2-3F21-4BB7-8A9B-DEE01138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8" y="1412776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21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27a – Innendämmung Sprühverfahren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EA0973-7AAA-4262-B753-3DCA33FB1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30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28 Innendämmung Porenbeton mit Einblasdämmung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8AD1DF-702E-41E3-8678-4D453A183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29912" cy="53732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B79AAA-4312-4768-8510-B23BABF89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4041643" cy="30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628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28 Innendämmung Porenbeton mit Einblasdämmung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9D9C8E-D888-4657-9321-BB246F90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29" y="1790700"/>
            <a:ext cx="5442821" cy="43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Luftdichtung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Warum ist die Dämmung von Hohlräumen elementar für die </a:t>
            </a:r>
          </a:p>
          <a:p>
            <a:r>
              <a:rPr lang="de-DE" sz="2400" dirty="0"/>
              <a:t>energetische Altbausanierung?</a:t>
            </a:r>
          </a:p>
          <a:p>
            <a:r>
              <a:rPr lang="de-DE" sz="2400" dirty="0"/>
              <a:t>Es gibt keine stehende Luftschicht! Eine Außendämmung ist wirkungslos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4498" name="Picture 2" descr="C:\Users\arnold\Dropbox\Architekten-Fortbildung\Modul 1 Dämmung\deutsche_Dämmkultur\Rollladen ungedäm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537520"/>
            <a:ext cx="324036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7630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2A931D-2272-414F-BDF1-08804F7B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7278095" cy="48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679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278B93-4087-433D-B312-11C80E840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2" y="1412776"/>
            <a:ext cx="3357038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55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Vorgehängte (Wasch)-Beton-Fassadenelemente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5760640" cy="476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0A2F512-932D-4EDF-8C70-D098A8CFE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</p:spTree>
    <p:extLst>
      <p:ext uri="{BB962C8B-B14F-4D97-AF65-F5344CB8AC3E}">
        <p14:creationId xmlns:p14="http://schemas.microsoft.com/office/powerpoint/2010/main" val="1694638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A2F512-932D-4EDF-8C70-D098A8CFE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3B4355-0A89-4D08-B477-3AE7F41B0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91779"/>
            <a:ext cx="4752528" cy="35643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F1904C-0B95-4244-9625-033CAAB71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1920"/>
            <a:ext cx="3901440" cy="29260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49DD43-1520-4BC2-987A-B06C3204C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98" y="1383590"/>
            <a:ext cx="3380735" cy="25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93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Vorgehängte (Wasch)-Beton-Fassadenelemente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71588"/>
            <a:ext cx="6048672" cy="450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24CDA62-A7A8-477C-B20B-92D753997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</p:spTree>
    <p:extLst>
      <p:ext uri="{BB962C8B-B14F-4D97-AF65-F5344CB8AC3E}">
        <p14:creationId xmlns:p14="http://schemas.microsoft.com/office/powerpoint/2010/main" val="1665272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740160-100E-4C98-8CEA-F276C7DB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9" y="1484784"/>
            <a:ext cx="2501214" cy="4725144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63C6D6A1-9974-4B14-88B8-3FD43A29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30 Einblasdämmung Rollladenkasten</a:t>
            </a:r>
          </a:p>
        </p:txBody>
      </p:sp>
    </p:spTree>
    <p:extLst>
      <p:ext uri="{BB962C8B-B14F-4D97-AF65-F5344CB8AC3E}">
        <p14:creationId xmlns:p14="http://schemas.microsoft.com/office/powerpoint/2010/main" val="3085386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 Einblasdämmung Rollladenkasten</a:t>
            </a:r>
          </a:p>
        </p:txBody>
      </p:sp>
      <p:pic>
        <p:nvPicPr>
          <p:cNvPr id="16" name="Grafik 15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7" name="Grafik 16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8" name="Grafik 17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1F4B8F-D9F8-47C4-B682-A298AC3F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5" y="1298642"/>
            <a:ext cx="8577330" cy="42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381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406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Gebäudetrennfugen bei Reihenhäusern</a:t>
            </a:r>
          </a:p>
        </p:txBody>
      </p:sp>
      <p:pic>
        <p:nvPicPr>
          <p:cNvPr id="188418" name="Picture 2" descr="C:\Users\arnold\Documents\1 IPEG\D  Ä  M  M  U  N  G\05 Fotos\Haustrennwanddämmung\Haustrennwandfugen\Gebäudedehnfugen Gelsenkirchen\P614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1412776"/>
            <a:ext cx="5280587" cy="3960440"/>
          </a:xfrm>
          <a:prstGeom prst="rect">
            <a:avLst/>
          </a:prstGeom>
          <a:noFill/>
        </p:spPr>
      </p:pic>
      <p:pic>
        <p:nvPicPr>
          <p:cNvPr id="188419" name="Picture 3" descr="C:\Users\arnold\Documents\1 IPEG\D  Ä  M  M  U  N  G\05 Fotos\Haustrennwanddämmung\Haustrennwandfugen\Gebäudedehnfugen Gelsenkirchen\P614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107"/>
            <a:ext cx="2952328" cy="3936437"/>
          </a:xfrm>
          <a:prstGeom prst="rect">
            <a:avLst/>
          </a:prstGeom>
          <a:noFill/>
        </p:spPr>
      </p:pic>
      <p:pic>
        <p:nvPicPr>
          <p:cNvPr id="188420" name="Picture 4" descr="C:\Users\arnold\Documents\1 IPEG\D  Ä  M  M  U  N  G\05 Fotos\Haustrennwanddämmung\Haustrennwandfugen\Gebäudedehnfugen Gelsenkirchen\P727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099"/>
            <a:ext cx="3024844" cy="4033125"/>
          </a:xfrm>
          <a:prstGeom prst="rect">
            <a:avLst/>
          </a:prstGeom>
          <a:noFill/>
        </p:spPr>
      </p:pic>
      <p:pic>
        <p:nvPicPr>
          <p:cNvPr id="188421" name="Picture 5" descr="C:\Users\arnold\Documents\1 IPEG\D  Ä  M  M  U  N  G\05 Fotos\Haustrennwanddämmung\Haustrennwandfugen\Gebäudedehnfugen Gelsenkirchen\P727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412099"/>
            <a:ext cx="3096344" cy="4128458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42500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01 Hohlra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6" name="Grafik 15" descr="04 Einblasvorga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7" name="Grafik 16" descr="05 nach Verfüllu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8D72063-8276-4C49-A8EB-DC384A3C2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2018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Schlüsseltechnologie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rot="10800000">
            <a:off x="4143372" y="3000372"/>
            <a:ext cx="1285884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5400000">
            <a:off x="5499900" y="3500438"/>
            <a:ext cx="429422" cy="79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5400000">
            <a:off x="3714744" y="3000372"/>
            <a:ext cx="428628" cy="4286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rot="5400000" flipH="1" flipV="1">
            <a:off x="5357818" y="4000504"/>
            <a:ext cx="1143008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rot="10800000">
            <a:off x="6000760" y="2928934"/>
            <a:ext cx="1928826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rot="5400000">
            <a:off x="3193253" y="3964785"/>
            <a:ext cx="1057276" cy="142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10800000">
            <a:off x="3714744" y="4500570"/>
            <a:ext cx="2143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143108" y="5715016"/>
            <a:ext cx="543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&gt; 1,5 Milliarden m² Hohlräume </a:t>
            </a:r>
            <a:r>
              <a:rPr lang="de-DE" b="1" dirty="0"/>
              <a:t>in deutschen Gebäuden</a:t>
            </a:r>
          </a:p>
        </p:txBody>
      </p:sp>
      <p:cxnSp>
        <p:nvCxnSpPr>
          <p:cNvPr id="35" name="Gerade Verbindung 34"/>
          <p:cNvCxnSpPr/>
          <p:nvPr/>
        </p:nvCxnSpPr>
        <p:spPr>
          <a:xfrm rot="5400000" flipH="1" flipV="1">
            <a:off x="6593578" y="3567662"/>
            <a:ext cx="1143008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AC7A62-F8ED-459D-B63E-B4F588BD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1240276"/>
            <a:ext cx="8628845" cy="4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721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396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Gebäudetrennfugen</a:t>
            </a:r>
            <a:r>
              <a:rPr lang="de-DE" b="1" dirty="0"/>
              <a:t> bei Doppelhäusern</a:t>
            </a:r>
          </a:p>
        </p:txBody>
      </p:sp>
      <p:pic>
        <p:nvPicPr>
          <p:cNvPr id="189442" name="Picture 2" descr="C:\Users\arnold\Documents\1 IPEG\D  Ä  M  M  U  N  G\05 Fotos\Haustrennwanddämmung\Polsum\20131003_16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312368" cy="4199112"/>
          </a:xfrm>
          <a:prstGeom prst="rect">
            <a:avLst/>
          </a:prstGeom>
          <a:noFill/>
        </p:spPr>
      </p:pic>
      <p:pic>
        <p:nvPicPr>
          <p:cNvPr id="189443" name="Picture 3" descr="C:\Users\arnold\Documents\1 IPEG\D  Ä  M  M  U  N  G\05 Fotos\Haustrennwanddämmung\Polsum\20131003_160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387418"/>
            <a:ext cx="3384376" cy="4345838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8F7ADE2-7A80-4036-8744-BBE717339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31776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6" name="Picture 2" descr="C:\Users\arnold\Documents\1 IPEG\D  Ä  M  M  U  N  G\05 Fotos\Kellerdecke\Hbdecke- Hohlraumverfüllung von oben\Serie01\08 Dielung geöff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858" y="1340768"/>
            <a:ext cx="3294366" cy="439248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DEC1FF2-AC4C-422B-869F-603130C0F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16712772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7" name="Picture 3" descr="C:\Users\arnold\Documents\1 IPEG\D  Ä  M  M  U  N  G\05 Fotos\Kellerdecke\Hbdecke- Hohlraumverfüllung von oben\Serie01\09 Blick unter Diel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813" y="1556792"/>
            <a:ext cx="5088565" cy="3816424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C3A219-8A40-488E-AC31-1BDEDB1F6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21708656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C3A219-8A40-488E-AC31-1BDEDB1F6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8812EE-BFEB-4D16-827E-F153273B1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" y="2423808"/>
            <a:ext cx="8783392" cy="20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50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8" name="Picture 4" descr="C:\Users\arnold\Documents\1 IPEG\D  Ä  M  M  U  N  G\05 Fotos\Kellerdecke\Hbdecke- Hohlraumverfüllung von oben\Serie01\Kellerdecke von oben in Holzkonstr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186354" cy="4248472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30F5735-E5D7-4453-90E4-402B07ECB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27463866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K35_unter_Dielen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8" name="Grafik 7" descr="HK35_unter_Dielen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9" name="Grafik 8" descr="HK35_unter_Dielen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34193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AA7CEA-F255-4A03-A8D0-829503F4A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2501630"/>
            <a:ext cx="8551572" cy="1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33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086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8B942A1-9963-4165-A864-F32FCF14B0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32a perfekte Kellerdeckendämmung</a:t>
            </a:r>
          </a:p>
        </p:txBody>
      </p:sp>
    </p:spTree>
    <p:extLst>
      <p:ext uri="{BB962C8B-B14F-4D97-AF65-F5344CB8AC3E}">
        <p14:creationId xmlns:p14="http://schemas.microsoft.com/office/powerpoint/2010/main" val="33397774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33 Sprühdämmung auf Kirchenkuppeln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8366CC-CB55-4C04-A32B-40F834A0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4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Schlüsseltechnologie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4E1B29-FB0E-4F3B-97E1-99159C36FFEE}"/>
              </a:ext>
            </a:extLst>
          </p:cNvPr>
          <p:cNvSpPr txBox="1"/>
          <p:nvPr/>
        </p:nvSpPr>
        <p:spPr>
          <a:xfrm>
            <a:off x="827584" y="2060848"/>
            <a:ext cx="67824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Gebäudehüllfläche			1,5 Milliarden m²</a:t>
            </a:r>
          </a:p>
          <a:p>
            <a:r>
              <a:rPr lang="de-DE" sz="2000" dirty="0" err="1"/>
              <a:t>Invest</a:t>
            </a:r>
            <a:r>
              <a:rPr lang="de-DE" sz="2000" dirty="0"/>
              <a:t> über alles:				48,5 Milliarden €</a:t>
            </a:r>
          </a:p>
          <a:p>
            <a:r>
              <a:rPr lang="de-DE" sz="2000" dirty="0"/>
              <a:t>Energieeinsparung:			156 TWh/a</a:t>
            </a:r>
          </a:p>
          <a:p>
            <a:r>
              <a:rPr lang="de-DE" sz="2000" dirty="0"/>
              <a:t>Heizkosteneinsparung:			12,4 Milliarden €/a</a:t>
            </a:r>
          </a:p>
          <a:p>
            <a:r>
              <a:rPr lang="de-DE" sz="2000" dirty="0"/>
              <a:t>ROI über alles:				</a:t>
            </a:r>
            <a:r>
              <a:rPr lang="de-DE" sz="2000" b="1" u="sng" dirty="0"/>
              <a:t>3,9 Jahre</a:t>
            </a:r>
          </a:p>
          <a:p>
            <a:r>
              <a:rPr lang="de-DE" sz="2000" dirty="0"/>
              <a:t>CO2-Einsparung:				49,5 Millionen </a:t>
            </a:r>
            <a:r>
              <a:rPr lang="de-DE" sz="2000" dirty="0" err="1"/>
              <a:t>to</a:t>
            </a:r>
            <a:r>
              <a:rPr lang="de-DE" sz="2000" dirty="0"/>
              <a:t>/a</a:t>
            </a:r>
          </a:p>
          <a:p>
            <a:r>
              <a:rPr lang="de-DE" sz="2000" dirty="0"/>
              <a:t>CO2-Vermeidungskosten pro </a:t>
            </a:r>
            <a:r>
              <a:rPr lang="de-DE" sz="2000" dirty="0" err="1"/>
              <a:t>to</a:t>
            </a:r>
            <a:r>
              <a:rPr lang="de-DE" sz="2000" dirty="0"/>
              <a:t>:		24,50 €</a:t>
            </a:r>
          </a:p>
          <a:p>
            <a:r>
              <a:rPr lang="de-DE" sz="2000" dirty="0"/>
              <a:t>Vermiedene Strafzahlungen an die EU:	3,2 Milliarden €/a</a:t>
            </a:r>
          </a:p>
        </p:txBody>
      </p:sp>
    </p:spTree>
    <p:extLst>
      <p:ext uri="{BB962C8B-B14F-4D97-AF65-F5344CB8AC3E}">
        <p14:creationId xmlns:p14="http://schemas.microsoft.com/office/powerpoint/2010/main" val="1227870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33 Sprühdämmung auf Kirchenkuppeln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175DE5-F0F1-457B-8798-50820ED9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8902"/>
            <a:ext cx="2777653" cy="499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541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arnold\Documents\1 IPEG\D  Ä  M  M  U  N  G\05 Fotos\Kellerdecke\Sprüh-Kellerdeckendämmung\IMG_0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268" y="1628800"/>
            <a:ext cx="6588732" cy="4392488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D051FA8-191D-4CF6-8607-691F12A8C8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34 Sprühdämmung Kellerdecke</a:t>
            </a:r>
          </a:p>
        </p:txBody>
      </p:sp>
    </p:spTree>
    <p:extLst>
      <p:ext uri="{BB962C8B-B14F-4D97-AF65-F5344CB8AC3E}">
        <p14:creationId xmlns:p14="http://schemas.microsoft.com/office/powerpoint/2010/main" val="1915171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3" descr="C:\Users\arnold\Documents\1 IPEG\D  Ä  M  M  U  N  G\05 Fotos\Kellerdecke\Sprüh-Kellerdeckendämmung\IMG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1556792"/>
            <a:ext cx="6480720" cy="4320480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34 Sprühdämmung Kellerdecke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35 Sprühdämmung Trapezbleche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4AB1FB9E-284C-48EF-B686-516521C22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681678"/>
              </p:ext>
            </p:extLst>
          </p:nvPr>
        </p:nvGraphicFramePr>
        <p:xfrm>
          <a:off x="539552" y="1772816"/>
          <a:ext cx="6587158" cy="465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8288280" imgH="5856840" progId="Acrobat.Document.DC">
                  <p:embed/>
                </p:oleObj>
              </mc:Choice>
              <mc:Fallback>
                <p:oleObj name="Acrobat Document" r:id="rId3" imgW="8288280" imgH="5856840" progId="Acrobat.Document.DC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72816"/>
                        <a:ext cx="6587158" cy="4654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7332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Webseite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F43DF3-75B6-4E36-8E40-FF176D055658}"/>
              </a:ext>
            </a:extLst>
          </p:cNvPr>
          <p:cNvSpPr txBox="1"/>
          <p:nvPr/>
        </p:nvSpPr>
        <p:spPr>
          <a:xfrm>
            <a:off x="1691680" y="2708920"/>
            <a:ext cx="6058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www.fved.net/energieberater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250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604664"/>
          </a:xfrm>
        </p:spPr>
        <p:txBody>
          <a:bodyPr/>
          <a:lstStyle/>
          <a:p>
            <a:r>
              <a:rPr lang="de-DE" dirty="0"/>
              <a:t>Steinwoll-Granulat</a:t>
            </a:r>
          </a:p>
        </p:txBody>
      </p:sp>
      <p:pic>
        <p:nvPicPr>
          <p:cNvPr id="5" name="Inhaltsplatzhalter 4" descr="Steinwolle_Einblas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816424" cy="2552234"/>
          </a:xfr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648200" y="1600200"/>
            <a:ext cx="4038600" cy="370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WLZ 038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- 040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alterungsbeständig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Brandschutzklasse A1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Diffusionsoffen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2800" dirty="0"/>
              <a:t>Wasser abweisend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604664"/>
          </a:xfrm>
        </p:spPr>
        <p:txBody>
          <a:bodyPr/>
          <a:lstStyle/>
          <a:p>
            <a:r>
              <a:rPr lang="de-DE" dirty="0" err="1"/>
              <a:t>Glaswoll</a:t>
            </a:r>
            <a:r>
              <a:rPr lang="de-DE" dirty="0"/>
              <a:t>-Granulat</a:t>
            </a:r>
          </a:p>
        </p:txBody>
      </p:sp>
      <p:pic>
        <p:nvPicPr>
          <p:cNvPr id="5" name="Inhaltsplatzhalter 4" descr="Knauf Supafil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4032448" cy="2696700"/>
          </a:xfr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648200" y="1600200"/>
            <a:ext cx="4038600" cy="370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WLZ 035-045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alterungsbeständig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Brandschutzklasse A1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Diffusionsoffen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532656"/>
          </a:xfrm>
        </p:spPr>
        <p:txBody>
          <a:bodyPr/>
          <a:lstStyle/>
          <a:p>
            <a:r>
              <a:rPr lang="de-DE" dirty="0"/>
              <a:t>Zellulose</a:t>
            </a:r>
          </a:p>
        </p:txBody>
      </p:sp>
      <p:pic>
        <p:nvPicPr>
          <p:cNvPr id="5" name="Inhaltsplatzhalter 4" descr="Zellulose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564904"/>
            <a:ext cx="4038600" cy="2700814"/>
          </a:xfr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648200" y="1600200"/>
            <a:ext cx="4038600" cy="370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WLZ 040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Brandschutzklasse B2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Diffusionsoffen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2800" dirty="0"/>
              <a:t>Kapillaraktiv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Sommerlicher Wärmeschutz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507288" cy="532656"/>
          </a:xfrm>
        </p:spPr>
        <p:txBody>
          <a:bodyPr/>
          <a:lstStyle/>
          <a:p>
            <a:r>
              <a:rPr lang="de-DE" dirty="0"/>
              <a:t>SLS					</a:t>
            </a:r>
          </a:p>
          <a:p>
            <a:pPr marL="3657600" lvl="8" indent="0">
              <a:buNone/>
            </a:pPr>
            <a:endParaRPr lang="de-DE" dirty="0"/>
          </a:p>
        </p:txBody>
      </p:sp>
      <p:pic>
        <p:nvPicPr>
          <p:cNvPr id="5" name="Inhaltsplatzhalter 4" descr="SLS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4038600" cy="3028950"/>
          </a:xfrm>
        </p:spPr>
      </p:pic>
      <p:sp>
        <p:nvSpPr>
          <p:cNvPr id="8" name="Textfeld 7"/>
          <p:cNvSpPr txBox="1"/>
          <p:nvPr/>
        </p:nvSpPr>
        <p:spPr>
          <a:xfrm>
            <a:off x="5148064" y="1700808"/>
            <a:ext cx="32403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WLZ 035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Baustoffklasse A1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Rieselt gut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1644625"/>
            <a:ext cx="4038600" cy="532656"/>
          </a:xfrm>
        </p:spPr>
        <p:txBody>
          <a:bodyPr/>
          <a:lstStyle/>
          <a:p>
            <a:r>
              <a:rPr lang="de-DE" dirty="0"/>
              <a:t>EPS-Granulat</a:t>
            </a:r>
          </a:p>
        </p:txBody>
      </p:sp>
      <p:pic>
        <p:nvPicPr>
          <p:cNvPr id="5" name="Inhaltsplatzhalter 4" descr="EPS_grau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564904"/>
            <a:ext cx="4306542" cy="2880000"/>
          </a:xfrm>
        </p:spPr>
      </p:pic>
      <p:sp>
        <p:nvSpPr>
          <p:cNvPr id="4" name="Textfeld 3"/>
          <p:cNvSpPr txBox="1"/>
          <p:nvPr/>
        </p:nvSpPr>
        <p:spPr>
          <a:xfrm>
            <a:off x="5564088" y="1628800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WLZ 033-034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Baustoffklasse B2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Rieselt gut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Einblas-Dämmsituationen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8715AF-2D30-4410-AE78-E50A9589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5105448" cy="54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07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Dämmstoffe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1644625"/>
            <a:ext cx="4038600" cy="532656"/>
          </a:xfrm>
        </p:spPr>
        <p:txBody>
          <a:bodyPr/>
          <a:lstStyle/>
          <a:p>
            <a:r>
              <a:rPr lang="de-DE" dirty="0"/>
              <a:t>PUR-Sprühschaum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564088" y="1628800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WLZ 030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Baustoffklasse B2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800" dirty="0"/>
              <a:t>Passt sich fugenfrei jeder Situation an</a:t>
            </a:r>
          </a:p>
        </p:txBody>
      </p:sp>
      <p:pic>
        <p:nvPicPr>
          <p:cNvPr id="1026" name="Picture 2" descr="C:\Dokumente und Einstellungen\arnold\Eigene Dateien\1 IPEG\D  Ä  M  M  U  N  G\05 Fotos\Kellerdecke\Sprüh-Kellerdeckendämmung\IMG_0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00306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Stoffkennwerte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CCB3F0-918E-475C-9220-7B0F6A3FF16B}"/>
              </a:ext>
            </a:extLst>
          </p:cNvPr>
          <p:cNvSpPr txBox="1"/>
          <p:nvPr/>
        </p:nvSpPr>
        <p:spPr>
          <a:xfrm>
            <a:off x="1259632" y="2276872"/>
            <a:ext cx="52148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Zum downloaden unter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www.ipeg-institut.de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(dort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beantragen)</a:t>
            </a:r>
          </a:p>
        </p:txBody>
      </p:sp>
    </p:spTree>
    <p:extLst>
      <p:ext uri="{BB962C8B-B14F-4D97-AF65-F5344CB8AC3E}">
        <p14:creationId xmlns:p14="http://schemas.microsoft.com/office/powerpoint/2010/main" val="7905202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31571" y="2708920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680000"/>
                </a:solidFill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21641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2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3C6B0-06C4-4EB2-92D6-EF5A2FB8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55323"/>
            <a:ext cx="3240360" cy="49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38FAE3-43D3-4F71-BA21-83F5D8088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57400"/>
            <a:ext cx="405045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84C956-26AF-4544-B19F-0C78FDD4D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0" y="1457400"/>
            <a:ext cx="643267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 err="1">
                <a:latin typeface="Arial" pitchFamily="34" charset="0"/>
                <a:cs typeface="Arial" pitchFamily="34" charset="0"/>
              </a:rPr>
              <a:t>IpeG</a:t>
            </a:r>
            <a:r>
              <a:rPr lang="de-DE" dirty="0">
                <a:latin typeface="Arial" pitchFamily="34" charset="0"/>
                <a:cs typeface="Arial" pitchFamily="34" charset="0"/>
              </a:rPr>
              <a:t>-Institut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sz="2800" b="1" dirty="0">
                <a:solidFill>
                  <a:srgbClr val="680000"/>
                </a:solidFill>
                <a:cs typeface="Arial" pitchFamily="34" charset="0"/>
              </a:rPr>
              <a:t>I</a:t>
            </a:r>
            <a:r>
              <a:rPr lang="de-DE" sz="2800" b="1" dirty="0">
                <a:cs typeface="Arial" pitchFamily="34" charset="0"/>
              </a:rPr>
              <a:t>nstitut für </a:t>
            </a:r>
            <a:r>
              <a:rPr lang="de-DE" sz="2800" b="1" dirty="0">
                <a:solidFill>
                  <a:srgbClr val="680000"/>
                </a:solidFill>
                <a:cs typeface="Arial" pitchFamily="34" charset="0"/>
              </a:rPr>
              <a:t>p</a:t>
            </a:r>
            <a:r>
              <a:rPr lang="de-DE" sz="2800" b="1" dirty="0">
                <a:cs typeface="Arial" pitchFamily="34" charset="0"/>
              </a:rPr>
              <a:t>reisoptimierte </a:t>
            </a:r>
            <a:r>
              <a:rPr lang="de-DE" sz="2800" b="1" dirty="0">
                <a:solidFill>
                  <a:srgbClr val="680000"/>
                </a:solidFill>
                <a:cs typeface="Arial" pitchFamily="34" charset="0"/>
              </a:rPr>
              <a:t>e</a:t>
            </a:r>
            <a:r>
              <a:rPr lang="de-DE" sz="2800" b="1" dirty="0">
                <a:cs typeface="Arial" pitchFamily="34" charset="0"/>
              </a:rPr>
              <a:t>nergetische </a:t>
            </a:r>
            <a:r>
              <a:rPr lang="de-DE" sz="2800" b="1" dirty="0">
                <a:solidFill>
                  <a:srgbClr val="680000"/>
                </a:solidFill>
                <a:cs typeface="Arial" pitchFamily="34" charset="0"/>
              </a:rPr>
              <a:t>G</a:t>
            </a:r>
            <a:r>
              <a:rPr lang="de-DE" sz="2800" b="1" dirty="0">
                <a:cs typeface="Arial" pitchFamily="34" charset="0"/>
              </a:rPr>
              <a:t>ebäudemodernisierung</a:t>
            </a:r>
          </a:p>
          <a:p>
            <a:r>
              <a:rPr lang="de-DE" sz="2600" dirty="0">
                <a:cs typeface="Arial" charset="0"/>
              </a:rPr>
              <a:t>Wärmedämm-Beratung (private, gewerbliche, kommunale Akteure)</a:t>
            </a:r>
          </a:p>
          <a:p>
            <a:r>
              <a:rPr lang="de-DE" sz="2600" dirty="0">
                <a:cs typeface="Arial" charset="0"/>
              </a:rPr>
              <a:t>Entwicklung von Beratungskonzepten EVUs</a:t>
            </a:r>
          </a:p>
          <a:p>
            <a:r>
              <a:rPr lang="de-DE" sz="2600" dirty="0">
                <a:cs typeface="Arial" charset="0"/>
              </a:rPr>
              <a:t>Lobbyarbeit für Wärmedämmung (Bundestag)</a:t>
            </a:r>
          </a:p>
          <a:p>
            <a:r>
              <a:rPr lang="de-DE" sz="2600" dirty="0">
                <a:cs typeface="Arial" charset="0"/>
              </a:rPr>
              <a:t>Entwicklung von Dämmverfahren für Altbausanierung</a:t>
            </a:r>
          </a:p>
          <a:p>
            <a:r>
              <a:rPr lang="de-DE" sz="2600" dirty="0">
                <a:cs typeface="Arial" charset="0"/>
              </a:rPr>
              <a:t>Entwicklung und Begleitung der Markteinführung innovativer Dämmstoffe</a:t>
            </a:r>
          </a:p>
          <a:p>
            <a:r>
              <a:rPr lang="de-DE" sz="2600" dirty="0">
                <a:cs typeface="Arial" charset="0"/>
              </a:rPr>
              <a:t>Fachartikel, Fachbücher (u.a. STIFTUNG WARENTEST) </a:t>
            </a:r>
          </a:p>
          <a:p>
            <a:r>
              <a:rPr lang="de-DE" sz="2600" dirty="0">
                <a:cs typeface="Arial" charset="0"/>
              </a:rPr>
              <a:t>Vorträge, Schulung und Ausbildung (Mitarbeiter der Versorgungsunternehmen, Mitarbeiter Baustoffhändler, Handwerker, Architekten)</a:t>
            </a:r>
          </a:p>
          <a:p>
            <a:r>
              <a:rPr lang="de-DE" sz="2600" u="sng" dirty="0">
                <a:cs typeface="Arial" charset="0"/>
              </a:rPr>
              <a:t>Herstellerunabhängig und produktneutral</a:t>
            </a:r>
          </a:p>
        </p:txBody>
      </p: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F40EB4-113A-4BE0-BE11-6B38F6750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9" y="1412776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44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02 – Kerndämmung bei vorhandener Teildämmung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202820-0F34-40E2-9B56-B90D733E7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194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02 – Kerndämmung bei vorhandener Teildämmung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E63D4-CA6F-4E55-A7A8-849AB1415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3630"/>
            <a:ext cx="4813126" cy="54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39A39F-989E-4F21-BB23-38C9B1EE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76587"/>
            <a:ext cx="3041269" cy="5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6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83DF87-22D8-4225-8FB2-CB5FD99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6" y="1601664"/>
            <a:ext cx="7838588" cy="48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34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BD6525-8CDD-4384-AAD7-2B1CB1C7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1313078"/>
            <a:ext cx="5963568" cy="53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2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6D5CCE-7536-4A37-9F03-2390C85D7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4155926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62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6B44C5-B955-479A-BD56-2E3C28536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7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04 – Kerndämmung plus WDVS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F86922-AA83-4B11-A5AF-CC5B9E83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314700" cy="48291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956D30-FF42-40DC-B0FE-0E4FBBA295CD}"/>
              </a:ext>
            </a:extLst>
          </p:cNvPr>
          <p:cNvSpPr txBox="1"/>
          <p:nvPr/>
        </p:nvSpPr>
        <p:spPr>
          <a:xfrm>
            <a:off x="4355976" y="1700808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Perfekte Dämmung, da</a:t>
            </a:r>
          </a:p>
          <a:p>
            <a:pPr marL="342900" indent="-342900">
              <a:buAutoNum type="arabicPeriod"/>
            </a:pPr>
            <a:r>
              <a:rPr lang="de-DE" dirty="0"/>
              <a:t>Verbleibende Wärmebrücken bei Kerndämmung eliminiert sind</a:t>
            </a:r>
          </a:p>
          <a:p>
            <a:pPr marL="342900" indent="-342900">
              <a:buAutoNum type="arabicPeriod"/>
            </a:pPr>
            <a:r>
              <a:rPr lang="de-DE" dirty="0"/>
              <a:t>Perfekter Wärmeschutz</a:t>
            </a:r>
          </a:p>
          <a:p>
            <a:pPr marL="342900" indent="-342900">
              <a:buAutoNum type="arabicPeriod"/>
            </a:pPr>
            <a:r>
              <a:rPr lang="de-DE" dirty="0"/>
              <a:t>evtl. Verlängerung des Dachüberstandes nicht mehr erforderlich</a:t>
            </a:r>
          </a:p>
          <a:p>
            <a:pPr marL="342900" indent="-342900">
              <a:buAutoNum type="arabicPeriod"/>
            </a:pPr>
            <a:r>
              <a:rPr lang="de-DE" dirty="0"/>
              <a:t>Preiswerteste Lösung bei PH-Standard (7 cm KD 035 plus 12 cm WDVS Phenolharz WLS 020 -&gt; U-Wert &lt; 0,14 W/m²*K)</a:t>
            </a:r>
          </a:p>
        </p:txBody>
      </p:sp>
    </p:spTree>
    <p:extLst>
      <p:ext uri="{BB962C8B-B14F-4D97-AF65-F5344CB8AC3E}">
        <p14:creationId xmlns:p14="http://schemas.microsoft.com/office/powerpoint/2010/main" val="349773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3717B4-7EC8-4EA9-A520-16F37EC8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1" y="1413384"/>
            <a:ext cx="5505450" cy="51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CO2-Emission 2020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4896544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endParaRPr lang="de-DE" sz="4000" b="1" dirty="0">
              <a:cs typeface="Arial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Ca. 805 </a:t>
            </a:r>
            <a:r>
              <a:rPr lang="de-DE" sz="4000" b="1" dirty="0" err="1">
                <a:cs typeface="Arial" charset="0"/>
              </a:rPr>
              <a:t>Mio</a:t>
            </a:r>
            <a:r>
              <a:rPr lang="de-DE" sz="4000" b="1" dirty="0">
                <a:cs typeface="Arial" charset="0"/>
              </a:rPr>
              <a:t> </a:t>
            </a:r>
            <a:r>
              <a:rPr lang="de-DE" sz="4000" b="1" dirty="0" err="1">
                <a:cs typeface="Arial" charset="0"/>
              </a:rPr>
              <a:t>to</a:t>
            </a:r>
            <a:r>
              <a:rPr lang="de-DE" sz="4000" b="1" dirty="0">
                <a:cs typeface="Arial" charset="0"/>
              </a:rPr>
              <a:t>/a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Davon ca.123 </a:t>
            </a:r>
            <a:r>
              <a:rPr lang="de-DE" sz="4000" b="1" dirty="0" err="1">
                <a:cs typeface="Arial" charset="0"/>
              </a:rPr>
              <a:t>Mio</a:t>
            </a:r>
            <a:r>
              <a:rPr lang="de-DE" sz="4000" b="1" dirty="0">
                <a:cs typeface="Arial" charset="0"/>
              </a:rPr>
              <a:t> </a:t>
            </a:r>
            <a:r>
              <a:rPr lang="de-DE" sz="4000" b="1" dirty="0" err="1">
                <a:cs typeface="Arial" charset="0"/>
              </a:rPr>
              <a:t>to</a:t>
            </a:r>
            <a:r>
              <a:rPr lang="de-DE" sz="4000" b="1" dirty="0">
                <a:cs typeface="Arial" charset="0"/>
              </a:rPr>
              <a:t> aus Gebäuden</a:t>
            </a:r>
          </a:p>
          <a:p>
            <a:pPr marL="0" indent="0" algn="r">
              <a:spcAft>
                <a:spcPts val="1800"/>
              </a:spcAft>
              <a:buNone/>
            </a:pPr>
            <a:r>
              <a:rPr lang="de-DE" sz="1200" b="1" dirty="0">
                <a:cs typeface="Arial" charset="0"/>
              </a:rPr>
              <a:t>(ohne Fernwärme und Heizstrom)</a:t>
            </a:r>
          </a:p>
        </p:txBody>
      </p: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491B3DD-53CD-4491-B4D1-B58CD5CA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05 – </a:t>
            </a:r>
            <a:r>
              <a:rPr lang="de-DE" dirty="0" err="1"/>
              <a:t>green</a:t>
            </a:r>
            <a:r>
              <a:rPr lang="de-DE" dirty="0"/>
              <a:t>-deal-Fassade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BBFCF4-A7BB-4C44-9BA5-6662F8ECF0DA}"/>
              </a:ext>
            </a:extLst>
          </p:cNvPr>
          <p:cNvSpPr txBox="1"/>
          <p:nvPr/>
        </p:nvSpPr>
        <p:spPr>
          <a:xfrm>
            <a:off x="4644008" y="206084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Holzträger (Holzheizkraftwerk)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Einblasdämmung (wiederverwertbar)</a:t>
            </a:r>
          </a:p>
          <a:p>
            <a:pPr marL="285750" indent="-285750">
              <a:buFontTx/>
              <a:buChar char="-"/>
            </a:pPr>
            <a:r>
              <a:rPr lang="de-DE" dirty="0"/>
              <a:t>Putzträgerplatte/Putz (Deponie)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4F0E5B-46A6-4E55-AD68-6C93B4D1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1340768"/>
            <a:ext cx="3693982" cy="5517232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2F22EA6-2179-40B5-9BD2-5E8DCC0F2DB3}"/>
              </a:ext>
            </a:extLst>
          </p:cNvPr>
          <p:cNvCxnSpPr>
            <a:cxnSpLocks/>
          </p:cNvCxnSpPr>
          <p:nvPr/>
        </p:nvCxnSpPr>
        <p:spPr>
          <a:xfrm flipH="1">
            <a:off x="3203848" y="2276872"/>
            <a:ext cx="1368153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67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3717B4-7EC8-4EA9-A520-16F37EC8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1" y="1413384"/>
            <a:ext cx="4448675" cy="517058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8F961C-6251-4A39-88EE-10B0189E338D}"/>
              </a:ext>
            </a:extLst>
          </p:cNvPr>
          <p:cNvSpPr txBox="1"/>
          <p:nvPr/>
        </p:nvSpPr>
        <p:spPr>
          <a:xfrm>
            <a:off x="5076056" y="450912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Holzträger (Holzheizkraftwerk)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Einblasdämmung (wiederverwertbar)</a:t>
            </a:r>
          </a:p>
          <a:p>
            <a:pPr marL="285750" indent="-285750">
              <a:buFontTx/>
              <a:buChar char="-"/>
            </a:pPr>
            <a:r>
              <a:rPr lang="de-DE" dirty="0"/>
              <a:t>Putzträgerplatte/Putz (Deponie)</a:t>
            </a:r>
          </a:p>
          <a:p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3EF343E-85BF-4B56-A167-664008C3A2B3}"/>
              </a:ext>
            </a:extLst>
          </p:cNvPr>
          <p:cNvCxnSpPr>
            <a:cxnSpLocks/>
          </p:cNvCxnSpPr>
          <p:nvPr/>
        </p:nvCxnSpPr>
        <p:spPr>
          <a:xfrm flipH="1">
            <a:off x="4391978" y="4677541"/>
            <a:ext cx="684077" cy="20823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433E4E7-6FB6-453D-A679-671C25B8861B}"/>
              </a:ext>
            </a:extLst>
          </p:cNvPr>
          <p:cNvCxnSpPr>
            <a:cxnSpLocks/>
          </p:cNvCxnSpPr>
          <p:nvPr/>
        </p:nvCxnSpPr>
        <p:spPr>
          <a:xfrm flipH="1">
            <a:off x="3707902" y="4953365"/>
            <a:ext cx="1368153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FCAD37F-45CF-473F-8BC0-97422F27D81C}"/>
              </a:ext>
            </a:extLst>
          </p:cNvPr>
          <p:cNvCxnSpPr>
            <a:cxnSpLocks/>
          </p:cNvCxnSpPr>
          <p:nvPr/>
        </p:nvCxnSpPr>
        <p:spPr>
          <a:xfrm flipH="1">
            <a:off x="3887924" y="5350017"/>
            <a:ext cx="1188133" cy="82367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8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57158" y="1500175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Dämmung und TGA in einem Zug:</a:t>
            </a:r>
            <a:endParaRPr lang="de-DE" dirty="0"/>
          </a:p>
        </p:txBody>
      </p:sp>
      <p:pic>
        <p:nvPicPr>
          <p:cNvPr id="248834" name="Picture 2" descr="C:\Users\arnold\Dropbox\Ottensmeier\Obernolte_Ottensmeier\2013-07-27 10.37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6861"/>
            <a:ext cx="6228184" cy="4671139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0E6BF14-0541-4B53-91DF-4E4F5DD9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-deal-Fassade, „Diamant-Standard“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25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57158" y="1500175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„</a:t>
            </a:r>
            <a:r>
              <a:rPr lang="de-DE" b="1" dirty="0" err="1"/>
              <a:t>Beton“kernaktivierung</a:t>
            </a:r>
            <a:r>
              <a:rPr lang="de-DE" b="1" dirty="0"/>
              <a:t>:</a:t>
            </a:r>
            <a:endParaRPr lang="de-DE" dirty="0"/>
          </a:p>
        </p:txBody>
      </p:sp>
      <p:pic>
        <p:nvPicPr>
          <p:cNvPr id="209922" name="Picture 2" descr="C:\Users\arnold\Documents\Obernolte_Ottensmeier\2013-07-27 10.43.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7564"/>
            <a:ext cx="6280581" cy="4710436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22E0121-56E9-40B0-8826-7C55758A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-deal-Fassade, „Diamant-Standard“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1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22E0121-56E9-40B0-8826-7C55758A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8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– ein Gedankenexperiment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66428" y="2983707"/>
            <a:ext cx="936104" cy="1778496"/>
            <a:chOff x="766428" y="2983707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66428" y="3847803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66428" y="2983707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66428" y="3826099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/>
          <p:cNvGrpSpPr/>
          <p:nvPr/>
        </p:nvGrpSpPr>
        <p:grpSpPr>
          <a:xfrm>
            <a:off x="6701950" y="2983707"/>
            <a:ext cx="936104" cy="1778496"/>
            <a:chOff x="6701950" y="2983707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701950" y="3821028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701950" y="2983707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701950" y="3847803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701950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70002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215066" y="2204864"/>
            <a:ext cx="20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Hausbesitzer </a:t>
            </a:r>
            <a:r>
              <a:rPr lang="de-DE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098133" y="2204863"/>
            <a:ext cx="21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Hausbesitzer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07704" y="2636912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Gleiche bauliche Situation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Freistehendes Haus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Gleiches Nutzerverhalten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Derselbe Anfangs-Energieverbrauch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Dachboden nicht bewohnt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Preisoptimierte Sanierung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Hausbesitzer A </a:t>
            </a:r>
            <a:r>
              <a:rPr lang="de-DE" sz="2000" b="1" dirty="0">
                <a:solidFill>
                  <a:srgbClr val="00B050"/>
                </a:solidFill>
              </a:rPr>
              <a:t>dämmt so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Hausbesitzer B </a:t>
            </a:r>
            <a:r>
              <a:rPr lang="de-DE" sz="2000" b="1" dirty="0">
                <a:solidFill>
                  <a:srgbClr val="FF0000"/>
                </a:solidFill>
              </a:rPr>
              <a:t>dämmt so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u="sng" dirty="0"/>
              <a:t>Energieeinsparung nach  der Dämmung bei beiden Gebäuden gleich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0253D41-319F-42BB-90BC-8BC63AB7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 - Exkurs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2000232" y="3000372"/>
            <a:ext cx="574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7030A0"/>
                </a:solidFill>
              </a:rPr>
              <a:t>Wieviel muss Hausbesitzer </a:t>
            </a:r>
            <a:r>
              <a:rPr lang="de-DE" sz="2000" b="1" i="1" dirty="0">
                <a:solidFill>
                  <a:srgbClr val="FF0000"/>
                </a:solidFill>
              </a:rPr>
              <a:t>B</a:t>
            </a:r>
            <a:r>
              <a:rPr lang="de-DE" sz="2000" b="1" i="1" dirty="0">
                <a:solidFill>
                  <a:srgbClr val="7030A0"/>
                </a:solidFill>
              </a:rPr>
              <a:t> mehr bezahlen?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B5D5C9E-B7A4-4885-A850-3FF9FD4C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 - Exkurs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11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– ein Gedankenexperiment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66428" y="2983707"/>
            <a:ext cx="936104" cy="1778496"/>
            <a:chOff x="766428" y="2983707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66428" y="3847803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66428" y="2983707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66428" y="3826099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/>
          <p:cNvGrpSpPr/>
          <p:nvPr/>
        </p:nvGrpSpPr>
        <p:grpSpPr>
          <a:xfrm>
            <a:off x="6701950" y="2983707"/>
            <a:ext cx="936104" cy="1778496"/>
            <a:chOff x="6701950" y="2983707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701950" y="3821028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701950" y="2983707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701950" y="3847803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701950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70002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215066" y="2204864"/>
            <a:ext cx="20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Hausbesitzer </a:t>
            </a:r>
            <a:r>
              <a:rPr lang="de-DE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098133" y="2204863"/>
            <a:ext cx="21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Hausbesitzer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feld 5">
            <a:hlinkClick r:id="rId2" action="ppaction://hlinkfile"/>
            <a:extLst>
              <a:ext uri="{FF2B5EF4-FFF2-40B4-BE49-F238E27FC236}">
                <a16:creationId xmlns:a16="http://schemas.microsoft.com/office/drawing/2014/main" id="{DBB4E436-28DB-496C-A158-5AF4D03BD8BF}"/>
              </a:ext>
            </a:extLst>
          </p:cNvPr>
          <p:cNvSpPr txBox="1"/>
          <p:nvPr/>
        </p:nvSpPr>
        <p:spPr>
          <a:xfrm>
            <a:off x="3347864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3489500-C25B-4A02-B135-AF7A83B8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 - Exkurs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93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</a:t>
            </a:r>
            <a:r>
              <a:rPr lang="de-DE" sz="900" dirty="0"/>
              <a:t>                              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3127029" y="4061080"/>
            <a:ext cx="2889942" cy="2624269"/>
            <a:chOff x="2793408" y="3638195"/>
            <a:chExt cx="2889942" cy="2624269"/>
          </a:xfrm>
        </p:grpSpPr>
        <p:sp>
          <p:nvSpPr>
            <p:cNvPr id="4" name="Rechteck 3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leichschenkliges Dreieck 5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20"/>
          <p:cNvGrpSpPr/>
          <p:nvPr/>
        </p:nvGrpSpPr>
        <p:grpSpPr>
          <a:xfrm>
            <a:off x="755576" y="1988840"/>
            <a:ext cx="936104" cy="1778496"/>
            <a:chOff x="755576" y="1988840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21" name="Gruppieren 19"/>
          <p:cNvGrpSpPr/>
          <p:nvPr/>
        </p:nvGrpSpPr>
        <p:grpSpPr>
          <a:xfrm>
            <a:off x="6660232" y="1988840"/>
            <a:ext cx="936104" cy="1778496"/>
            <a:chOff x="6660232" y="1988840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1619672" y="2276872"/>
            <a:ext cx="6736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Dämmfläche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 mehr als 2 x so groß wie Dämmfläche </a:t>
            </a:r>
            <a:r>
              <a:rPr lang="de-DE" b="1" dirty="0">
                <a:solidFill>
                  <a:srgbClr val="00B050"/>
                </a:solidFill>
              </a:rPr>
              <a:t>A</a:t>
            </a:r>
          </a:p>
          <a:p>
            <a:r>
              <a:rPr lang="de-DE" dirty="0"/>
              <a:t>Faktor 2 </a:t>
            </a:r>
          </a:p>
          <a:p>
            <a:r>
              <a:rPr lang="de-DE" dirty="0"/>
              <a:t>Schwierigkeit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: mehr als doppelt so teuer wie </a:t>
            </a:r>
            <a:r>
              <a:rPr lang="de-DE" b="1" dirty="0">
                <a:solidFill>
                  <a:srgbClr val="00B050"/>
                </a:solidFill>
              </a:rPr>
              <a:t>A</a:t>
            </a:r>
          </a:p>
          <a:p>
            <a:r>
              <a:rPr lang="de-DE" dirty="0"/>
              <a:t>Faktor 2</a:t>
            </a:r>
          </a:p>
          <a:p>
            <a:r>
              <a:rPr lang="de-DE" dirty="0"/>
              <a:t>Abstrahlfläche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 mehr als doppelt so groß wie</a:t>
            </a:r>
            <a:r>
              <a:rPr lang="de-DE" b="1" dirty="0">
                <a:solidFill>
                  <a:srgbClr val="00B050"/>
                </a:solidFill>
              </a:rPr>
              <a:t> A</a:t>
            </a:r>
          </a:p>
          <a:p>
            <a:r>
              <a:rPr lang="de-DE" dirty="0"/>
              <a:t>Faktor 2 (es muss doppelt</a:t>
            </a:r>
          </a:p>
          <a:p>
            <a:r>
              <a:rPr lang="de-DE" dirty="0"/>
              <a:t>so dick gedämmt </a:t>
            </a:r>
          </a:p>
          <a:p>
            <a:r>
              <a:rPr lang="de-DE" dirty="0"/>
              <a:t>werden) </a:t>
            </a:r>
            <a:r>
              <a:rPr lang="de-DE" sz="800" dirty="0">
                <a:solidFill>
                  <a:srgbClr val="0000FF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..\..\..\..\..\..</a:t>
            </a:r>
            <a:r>
              <a:rPr lang="de-DE" sz="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\Dropbox\Christoph v Stein\</a:t>
            </a:r>
            <a:r>
              <a:rPr lang="de-DE" sz="800" dirty="0" err="1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exel</a:t>
            </a:r>
            <a:r>
              <a:rPr lang="de-DE" sz="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-Berechnungen\Dachflächenberechnung2_g.xls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417338" y="5220037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2FC692A-DF4B-4B0D-965B-C72AEF6F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 - Exkurs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     </a:t>
            </a:r>
            <a:r>
              <a:rPr lang="de-DE" sz="900" dirty="0"/>
              <a:t>                              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857000" y="3767336"/>
            <a:ext cx="2889942" cy="2624269"/>
            <a:chOff x="2793408" y="3638195"/>
            <a:chExt cx="2889942" cy="2624269"/>
          </a:xfrm>
        </p:grpSpPr>
        <p:sp>
          <p:nvSpPr>
            <p:cNvPr id="4" name="Rechteck 3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leichschenkliges Dreieck 5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20"/>
          <p:cNvGrpSpPr/>
          <p:nvPr/>
        </p:nvGrpSpPr>
        <p:grpSpPr>
          <a:xfrm>
            <a:off x="755576" y="1988840"/>
            <a:ext cx="936104" cy="1778496"/>
            <a:chOff x="755576" y="1988840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21" name="Gruppieren 19"/>
          <p:cNvGrpSpPr/>
          <p:nvPr/>
        </p:nvGrpSpPr>
        <p:grpSpPr>
          <a:xfrm>
            <a:off x="6660232" y="1988840"/>
            <a:ext cx="936104" cy="1778496"/>
            <a:chOff x="6660232" y="1988840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1907704" y="2348880"/>
            <a:ext cx="544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&gt; Faktor 8 - 16!</a:t>
            </a:r>
          </a:p>
        </p:txBody>
      </p:sp>
      <p:sp>
        <p:nvSpPr>
          <p:cNvPr id="23" name="Rechteck 22"/>
          <p:cNvSpPr/>
          <p:nvPr/>
        </p:nvSpPr>
        <p:spPr>
          <a:xfrm>
            <a:off x="3131840" y="4869160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 - Exkurs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CO2-Emission 2019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2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774758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7E73F94-F256-45BC-B599-197F47863BFA}"/>
              </a:ext>
            </a:extLst>
          </p:cNvPr>
          <p:cNvCxnSpPr>
            <a:cxnSpLocks/>
          </p:cNvCxnSpPr>
          <p:nvPr/>
        </p:nvCxnSpPr>
        <p:spPr>
          <a:xfrm>
            <a:off x="-108520" y="2743200"/>
            <a:ext cx="961256" cy="33833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C36805-A852-4DCD-9C2A-81EC3AF74B8A}"/>
              </a:ext>
            </a:extLst>
          </p:cNvPr>
          <p:cNvCxnSpPr>
            <a:cxnSpLocks/>
          </p:cNvCxnSpPr>
          <p:nvPr/>
        </p:nvCxnSpPr>
        <p:spPr>
          <a:xfrm flipH="1">
            <a:off x="7436732" y="4293096"/>
            <a:ext cx="710516" cy="1806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C0BD9BC-DB52-4D53-AC31-9A9C3EE6EE8B}"/>
              </a:ext>
            </a:extLst>
          </p:cNvPr>
          <p:cNvCxnSpPr>
            <a:cxnSpLocks/>
          </p:cNvCxnSpPr>
          <p:nvPr/>
        </p:nvCxnSpPr>
        <p:spPr>
          <a:xfrm flipH="1">
            <a:off x="6588224" y="2912368"/>
            <a:ext cx="1559024" cy="10332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06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991CBD4-4DED-4073-BCF3-75C9E0669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0" y="1446999"/>
            <a:ext cx="4475336" cy="54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9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134076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</a:t>
            </a:r>
          </a:p>
        </p:txBody>
      </p:sp>
      <p:graphicFrame>
        <p:nvGraphicFramePr>
          <p:cNvPr id="16" name="Diagramm 15"/>
          <p:cNvGraphicFramePr>
            <a:graphicFrameLocks/>
          </p:cNvGraphicFramePr>
          <p:nvPr/>
        </p:nvGraphicFramePr>
        <p:xfrm>
          <a:off x="0" y="2285992"/>
          <a:ext cx="6715140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2000232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cxnSp>
        <p:nvCxnSpPr>
          <p:cNvPr id="19" name="Gerade Verbindung 18"/>
          <p:cNvCxnSpPr/>
          <p:nvPr/>
        </p:nvCxnSpPr>
        <p:spPr>
          <a:xfrm rot="5400000">
            <a:off x="321439" y="4536289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143240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cxnSp>
        <p:nvCxnSpPr>
          <p:cNvPr id="21" name="Gerade Verbindung 20"/>
          <p:cNvCxnSpPr/>
          <p:nvPr/>
        </p:nvCxnSpPr>
        <p:spPr>
          <a:xfrm rot="5400000">
            <a:off x="1536679" y="4535495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42910" y="185736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</a:t>
            </a:r>
          </a:p>
        </p:txBody>
      </p:sp>
      <p:pic>
        <p:nvPicPr>
          <p:cNvPr id="1026" name="Picture 2" descr="C:\Users\arnold\Desktop\Bilder Deckendämmung Thomas\OGD\image1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69168"/>
            <a:ext cx="3816624" cy="5088832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8FF0D0F-2ADA-41D5-85C7-749E5966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</p:spTree>
    <p:extLst>
      <p:ext uri="{BB962C8B-B14F-4D97-AF65-F5344CB8AC3E}">
        <p14:creationId xmlns:p14="http://schemas.microsoft.com/office/powerpoint/2010/main" val="2162665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2053308" y="2708920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3287704" y="2714620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39552" y="134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1763688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627680"/>
              </p:ext>
            </p:extLst>
          </p:nvPr>
        </p:nvGraphicFramePr>
        <p:xfrm>
          <a:off x="0" y="1844824"/>
          <a:ext cx="65162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915816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730473-8228-4D8A-9122-BE44E470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06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8D548A-A813-4BEE-A28D-4B1E1F2C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1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52CAB7-213F-4E32-A174-3C3531FC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65" y="1781782"/>
            <a:ext cx="6442590" cy="45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65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08E418-C0C5-42DF-9C2A-D96CDD06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8" y="1556792"/>
            <a:ext cx="6723103" cy="50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7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2F553F-0467-453E-A2A3-BB89C59D6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48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19CAED-61CC-4468-A2B9-4CFBCC0F5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2200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1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nold\Dropbox\Baugenossenschaft Bochum\Fotos\Dämmfotos\DSCI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6199851" cy="5256584"/>
          </a:xfrm>
          <a:prstGeom prst="rect">
            <a:avLst/>
          </a:prstGeom>
          <a:noFill/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35C3F6D-5840-409E-9255-70CBBC78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99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CO2-Emission Gebäude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D1A3F1-D82E-42C2-9B89-802E81AF4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7522"/>
            <a:ext cx="455923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0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3059832" y="2858472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4427984" y="2858472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39552" y="134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2765616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44747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0000000-0008-0000-0500-000019000000}"/>
              </a:ext>
            </a:extLst>
          </p:cNvPr>
          <p:cNvGraphicFramePr>
            <a:graphicFrameLocks/>
          </p:cNvGraphicFramePr>
          <p:nvPr/>
        </p:nvGraphicFramePr>
        <p:xfrm>
          <a:off x="51419" y="1907867"/>
          <a:ext cx="8841061" cy="4401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F9D13DD2-0F0D-420B-A9D6-BD179434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82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09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135B7C-7BD5-40BE-9889-9980C631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85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09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2E2330-0CEB-46E2-B020-C0C0E343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4"/>
            <a:ext cx="765005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3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80928"/>
            <a:ext cx="4229447" cy="10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8643317" cy="243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148064" y="6165304"/>
            <a:ext cx="202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Entspricht U-Wert 0,8 W/m²K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5364088" y="5589240"/>
            <a:ext cx="7200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20366390">
            <a:off x="251520" y="3068960"/>
            <a:ext cx="48547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Holzbalkendecke braucht nicht gedämmt werden!</a:t>
            </a:r>
          </a:p>
        </p:txBody>
      </p:sp>
    </p:spTree>
    <p:extLst>
      <p:ext uri="{BB962C8B-B14F-4D97-AF65-F5344CB8AC3E}">
        <p14:creationId xmlns:p14="http://schemas.microsoft.com/office/powerpoint/2010/main" val="1731645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467544" y="1628800"/>
          <a:ext cx="8424936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DIN 4108-2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Nachhaltige Sanierung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Reduktion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U-Wert Konstruktion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0,8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0,1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0,7 W/m²K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Kosten Dämmung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22,90 €/m² </a:t>
                      </a:r>
                      <a:r>
                        <a:rPr lang="de-DE" sz="1400" dirty="0">
                          <a:latin typeface="Arial Black" pitchFamily="34" charset="0"/>
                        </a:rPr>
                        <a:t>(35 cm Aufblasdämmung)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Heizenergie/a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67 </a:t>
                      </a:r>
                      <a:r>
                        <a:rPr lang="de-DE" dirty="0" err="1">
                          <a:latin typeface="Arial Black" pitchFamily="34" charset="0"/>
                        </a:rPr>
                        <a:t>kWh</a:t>
                      </a:r>
                      <a:r>
                        <a:rPr lang="de-DE" dirty="0">
                          <a:latin typeface="Arial Black" pitchFamily="34" charset="0"/>
                        </a:rPr>
                        <a:t>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Heizkosten/a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5,40 €/m²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CO2/a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20 kg/m²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Verzinsung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Kapital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4,3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Inhaltsplatzhalter 2"/>
          <p:cNvSpPr txBox="1">
            <a:spLocks/>
          </p:cNvSpPr>
          <p:nvPr/>
        </p:nvSpPr>
        <p:spPr>
          <a:xfrm>
            <a:off x="539552" y="6220469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1</a:t>
            </a:r>
            <a:r>
              <a:rPr kumimoji="0" lang="de-DE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 m² Deckenfläche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23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39552" y="6220469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100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Mio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 m² Decken in Deutschland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467544" y="1628800"/>
          <a:ext cx="8424936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DIN 4108-2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Nachhaltige Sanierung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Reduktion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U-Wert Konstruktion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0,8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0,1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0,7 W/m²K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Kosten Dämmung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2.290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Mio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€</a:t>
                      </a:r>
                      <a:r>
                        <a:rPr lang="de-DE" dirty="0">
                          <a:latin typeface="Arial Black" pitchFamily="34" charset="0"/>
                        </a:rPr>
                        <a:t>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(35 cm Aufblasdämmung</a:t>
                      </a:r>
                      <a:r>
                        <a:rPr lang="de-DE" sz="1400" dirty="0">
                          <a:latin typeface="Arial Black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Heizenergie/a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6.720 </a:t>
                      </a:r>
                      <a:r>
                        <a:rPr lang="de-DE" dirty="0" err="1">
                          <a:latin typeface="Arial Black" pitchFamily="34" charset="0"/>
                        </a:rPr>
                        <a:t>gWh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Heizkosten/a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540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Mio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€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CO2/a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Mio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to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/a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Verzinsung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Kapital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23%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4,3 a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 rot="1719445">
            <a:off x="2371215" y="3971584"/>
            <a:ext cx="44592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Die wirtschaftlichste Variante wird vergessen!</a:t>
            </a:r>
          </a:p>
        </p:txBody>
      </p:sp>
    </p:spTree>
    <p:extLst>
      <p:ext uri="{BB962C8B-B14F-4D97-AF65-F5344CB8AC3E}">
        <p14:creationId xmlns:p14="http://schemas.microsoft.com/office/powerpoint/2010/main" val="4286405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5BD723E-1C57-4396-8BD4-575104EB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Steildach</a:t>
            </a:r>
          </a:p>
        </p:txBody>
      </p:sp>
    </p:spTree>
    <p:extLst>
      <p:ext uri="{BB962C8B-B14F-4D97-AF65-F5344CB8AC3E}">
        <p14:creationId xmlns:p14="http://schemas.microsoft.com/office/powerpoint/2010/main" val="1255135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5586" name="Picture 2" descr="C:\Users\arnold\Documents\1 IPEG\D  Ä  M  M  U  N  G\05 Fotos\Dach\DS- Aufbau von innen- Dämmsack-Verfahren\Serie01\03 Ansicht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093" y="1484784"/>
            <a:ext cx="5664630" cy="4248472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5BD723E-1C57-4396-8BD4-575104EB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99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6610" name="Picture 2" descr="C:\Users\arnold\Documents\1 IPEG\D  Ä  M  M  U  N  G\05 Fotos\Dach\DS- Aufbau von innen- Dämmsack-Verfahren\Serie04\07 Sack ins Gefach einfüh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091" y="1628800"/>
            <a:ext cx="5376597" cy="403244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684CA6A-5036-4C9E-9E6A-9C7F2899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Gebäudestrategie Regierung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4896544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endParaRPr lang="de-DE" sz="4000" b="1" dirty="0">
              <a:cs typeface="Arial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Bis 2045 CO2-neutral.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Kann man das erreichen?</a:t>
            </a:r>
          </a:p>
        </p:txBody>
      </p: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684CA6A-5036-4C9E-9E6A-9C7F2899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6888B4-5E74-4DC0-88A4-79CF965F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2504872"/>
            <a:ext cx="8371268" cy="18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242690" name="Picture 2" descr="C:\Users\arnold\Documents\1 IPEG\D  Ä  M  M  U  N  G\05 Fotos\Dach\DS- Aufbau von innen- Dämmsack-Verfahren\Serie05\Dämmsack\15 Sack ins Gefach einfüh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340768"/>
            <a:ext cx="3294366" cy="439248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7747C4B-A20A-4E9F-ACAA-05D4115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02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243714" name="Picture 2" descr="C:\Users\arnold\Documents\1 IPEG\D  Ä  M  M  U  N  G\05 Fotos\Dach\DS- Aufbau von innen- Dämmsack-Verfahren\Serie05\Dämmsack\20 Leerer Sack im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5" y="1700808"/>
            <a:ext cx="4800533" cy="360040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4811610-E08A-4B4A-8C73-37DA24E8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02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699792" y="5661248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Hilfslatte für </a:t>
            </a:r>
            <a:r>
              <a:rPr lang="de-DE" b="1" dirty="0" err="1">
                <a:solidFill>
                  <a:srgbClr val="FF0000"/>
                </a:solidFill>
              </a:rPr>
              <a:t>Hinterlüftung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44738" name="Picture 2" descr="C:\Users\arnold\Documents\1 IPEG\D  Ä  M  M  U  N  G\05 Fotos\Dach\DS- Aufbau von innen- Dämmsack-Verfahren\Serie05\Dämmsack\18 Leerer Sack im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4751850" cy="3563888"/>
          </a:xfrm>
          <a:prstGeom prst="rect">
            <a:avLst/>
          </a:prstGeom>
          <a:noFill/>
        </p:spPr>
      </p:pic>
      <p:cxnSp>
        <p:nvCxnSpPr>
          <p:cNvPr id="8" name="Gerade Verbindung mit Pfeil 7"/>
          <p:cNvCxnSpPr/>
          <p:nvPr/>
        </p:nvCxnSpPr>
        <p:spPr>
          <a:xfrm flipV="1">
            <a:off x="3563888" y="3933056"/>
            <a:ext cx="1368152" cy="17281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5AA6C2C-4120-4A5A-8360-2B618715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578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5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gedämmte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101" y="1431259"/>
            <a:ext cx="6251216" cy="422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6A9C1AF-0723-4C1B-99D5-FC13C49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4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7634" name="Picture 2" descr="C:\Users\arnold\Documents\1 IPEG\D  Ä  M  M  U  N  G\05 Fotos\Dach\DS- Aufbau von innen- Dämmsack-Verfahren\Serie04\16 Sack fül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096" y="1412776"/>
            <a:ext cx="5760640" cy="432048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A93ACC7-7509-42BA-B0BB-AC837AA3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90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5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gedämmte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8658" name="Picture 2" descr="C:\Users\arnold\Documents\1 IPEG\D  Ä  M  M  U  N  G\05 Fotos\Dach\DS- Aufbau von innen- Dämmsack-Verfahren\Serie01\19 Sack gefül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504" y="1628800"/>
            <a:ext cx="5376598" cy="403244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6BC16D4-FF54-43EC-A958-6477160A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425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D5F7DC1-EFAF-4E92-9F20-60D53C8D0FA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Decke - Nagelbinderkonstruktion</a:t>
            </a:r>
          </a:p>
        </p:txBody>
      </p:sp>
    </p:spTree>
    <p:extLst>
      <p:ext uri="{BB962C8B-B14F-4D97-AF65-F5344CB8AC3E}">
        <p14:creationId xmlns:p14="http://schemas.microsoft.com/office/powerpoint/2010/main" val="210613337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/>
          <p:cNvSpPr/>
          <p:nvPr/>
        </p:nvSpPr>
        <p:spPr>
          <a:xfrm>
            <a:off x="2677986" y="4762889"/>
            <a:ext cx="3384295" cy="44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453376" y="4618873"/>
            <a:ext cx="750472" cy="7200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/>
          <p:cNvCxnSpPr>
            <a:endCxn id="50" idx="0"/>
          </p:cNvCxnSpPr>
          <p:nvPr/>
        </p:nvCxnSpPr>
        <p:spPr>
          <a:xfrm flipH="1">
            <a:off x="2828612" y="2820981"/>
            <a:ext cx="1431130" cy="1797892"/>
          </a:xfrm>
          <a:prstGeom prst="straightConnector1">
            <a:avLst/>
          </a:prstGeom>
          <a:ln w="127000">
            <a:solidFill>
              <a:srgbClr val="92D050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768801" y="2820981"/>
            <a:ext cx="1495469" cy="1832155"/>
          </a:xfrm>
          <a:prstGeom prst="straightConnector1">
            <a:avLst/>
          </a:prstGeom>
          <a:ln w="127000">
            <a:solidFill>
              <a:srgbClr val="0D21E3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9772" y="3609020"/>
            <a:ext cx="42124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Modernisierung Gewerbe-Immobilien</a:t>
            </a:r>
          </a:p>
        </p:txBody>
      </p:sp>
      <p:pic>
        <p:nvPicPr>
          <p:cNvPr id="18" name="Picture 2" descr="C:\Dokumente und Einstellungen\arnold\Eigene Dateien\Dropbox\Kiel\fertig\Grundschule Suchsdorf\DSCI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8" y="1772816"/>
            <a:ext cx="6587667" cy="4940751"/>
          </a:xfrm>
          <a:prstGeom prst="rect">
            <a:avLst/>
          </a:prstGeom>
          <a:noFill/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D5F7DC1-EFAF-4E92-9F20-60D53C8D0FA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646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6A9C1AF-0723-4C1B-99D5-FC13C49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11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Nagelbinderkonstruktion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42D036-DC49-451C-920A-7015AC6F7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2" y="1595364"/>
            <a:ext cx="7219680" cy="47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976664" cy="994122"/>
          </a:xfrm>
        </p:spPr>
        <p:txBody>
          <a:bodyPr/>
          <a:lstStyle/>
          <a:p>
            <a:r>
              <a:rPr lang="de-DE" dirty="0"/>
              <a:t>CO2-Abgabe</a:t>
            </a:r>
            <a:r>
              <a:rPr lang="de-DE" sz="800" dirty="0">
                <a:hlinkClick r:id="rId2" action="ppaction://hlinkfile"/>
              </a:rPr>
              <a:t>..\..\..\..\..\..\</a:t>
            </a:r>
            <a:endParaRPr lang="de-DE" sz="800" dirty="0"/>
          </a:p>
        </p:txBody>
      </p:sp>
      <p:graphicFrame>
        <p:nvGraphicFramePr>
          <p:cNvPr id="5" name="Diagramm 4"/>
          <p:cNvGraphicFramePr/>
          <p:nvPr/>
        </p:nvGraphicFramePr>
        <p:xfrm>
          <a:off x="0" y="1703387"/>
          <a:ext cx="9144000" cy="5154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81202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/>
          <p:cNvSpPr/>
          <p:nvPr/>
        </p:nvSpPr>
        <p:spPr>
          <a:xfrm>
            <a:off x="2677986" y="4762889"/>
            <a:ext cx="3384295" cy="44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453376" y="4618873"/>
            <a:ext cx="750472" cy="7200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/>
          <p:cNvCxnSpPr>
            <a:endCxn id="50" idx="0"/>
          </p:cNvCxnSpPr>
          <p:nvPr/>
        </p:nvCxnSpPr>
        <p:spPr>
          <a:xfrm flipH="1">
            <a:off x="2828612" y="2820981"/>
            <a:ext cx="1431130" cy="1797892"/>
          </a:xfrm>
          <a:prstGeom prst="straightConnector1">
            <a:avLst/>
          </a:prstGeom>
          <a:ln w="127000">
            <a:solidFill>
              <a:srgbClr val="92D050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768801" y="2820981"/>
            <a:ext cx="1495469" cy="1832155"/>
          </a:xfrm>
          <a:prstGeom prst="straightConnector1">
            <a:avLst/>
          </a:prstGeom>
          <a:ln w="127000">
            <a:solidFill>
              <a:srgbClr val="0D21E3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9772" y="3609020"/>
            <a:ext cx="42124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Modernisierung Gewerbe-Immobilien</a:t>
            </a:r>
          </a:p>
        </p:txBody>
      </p:sp>
      <p:pic>
        <p:nvPicPr>
          <p:cNvPr id="5122" name="Picture 2" descr="C:\Dokumente und Einstellungen\arnold\Eigene Dateien\1 IPEG\D  Ä  M  M  U  N  G\05 Fotos\OG-Decke\Nagelbinderkonstr. mit und ohne Laufsteg\Serie01\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" y="1788612"/>
            <a:ext cx="6587666" cy="4940749"/>
          </a:xfrm>
          <a:prstGeom prst="rect">
            <a:avLst/>
          </a:prstGeom>
          <a:noFill/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6573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12 – Einblasdämmung Zwischensparren- plus Aufsparrendämmung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976939-DDBA-48AD-A8DD-5C544A2D6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5937"/>
            <a:ext cx="6991350" cy="45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041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13 – Einblasdämmung Zwischensparrendämmung gegen Unterspannbahn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F0CE9D-4D80-4D97-BD63-13E51CAB5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1104"/>
            <a:ext cx="4972946" cy="5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000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14 – Einblasdämmung Abseite mit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405EEC-ED68-4A58-BD34-3C045B706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9867"/>
            <a:ext cx="4896544" cy="52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64816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77057E-09BA-46CC-B8A4-2BFD413AA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56814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47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EE6378-16E5-475B-9500-51C552012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82" y="1507532"/>
            <a:ext cx="4764764" cy="50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822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82203A-C08B-4CEC-BFF6-55BAE5CF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88840"/>
            <a:ext cx="476963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111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9D4096-C382-48BC-9365-B73DE63F0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4338"/>
            <a:ext cx="4083918" cy="544522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B76421-6158-4B8D-A8B3-21D2D07338F4}"/>
              </a:ext>
            </a:extLst>
          </p:cNvPr>
          <p:cNvSpPr txBox="1"/>
          <p:nvPr/>
        </p:nvSpPr>
        <p:spPr>
          <a:xfrm>
            <a:off x="5076056" y="2492896"/>
            <a:ext cx="367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Max. 1 m Dämmstoff!</a:t>
            </a:r>
          </a:p>
        </p:txBody>
      </p:sp>
    </p:spTree>
    <p:extLst>
      <p:ext uri="{BB962C8B-B14F-4D97-AF65-F5344CB8AC3E}">
        <p14:creationId xmlns:p14="http://schemas.microsoft.com/office/powerpoint/2010/main" val="212881845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571354-CB33-458C-ABA8-5AF435740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9977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78067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B8054D-E106-4C64-8C35-3940A87A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64404"/>
            <a:ext cx="8928992" cy="31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476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0205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23528" y="5949280"/>
            <a:ext cx="7488832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>
              <a:lnSpc>
                <a:spcPct val="80000"/>
              </a:lnSpc>
            </a:pPr>
            <a:r>
              <a:rPr lang="de-DE" sz="2400" b="1" u="sng" dirty="0">
                <a:solidFill>
                  <a:prstClr val="black"/>
                </a:solidFill>
              </a:rPr>
              <a:t>Fazit:</a:t>
            </a:r>
            <a:r>
              <a:rPr lang="de-DE" sz="2400" dirty="0">
                <a:solidFill>
                  <a:prstClr val="black"/>
                </a:solidFill>
              </a:rPr>
              <a:t>	überwiegender Teil des Gebäudebestandes in 	Deutschland ist stark sanierungsbedürftig!!!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528" y="148478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solidFill>
                  <a:srgbClr val="680000"/>
                </a:solidFill>
              </a:rPr>
              <a:t>Sanierungsbedarf:</a:t>
            </a:r>
          </a:p>
        </p:txBody>
      </p:sp>
      <p:sp>
        <p:nvSpPr>
          <p:cNvPr id="6" name="Ellipse 5"/>
          <p:cNvSpPr/>
          <p:nvPr/>
        </p:nvSpPr>
        <p:spPr>
          <a:xfrm rot="20710120">
            <a:off x="1284350" y="2693836"/>
            <a:ext cx="2899490" cy="8758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084168" y="3926232"/>
            <a:ext cx="1368152" cy="1663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/>
          <p:cNvCxnSpPr>
            <a:endCxn id="4" idx="3"/>
          </p:cNvCxnSpPr>
          <p:nvPr/>
        </p:nvCxnSpPr>
        <p:spPr>
          <a:xfrm flipV="1">
            <a:off x="6876256" y="3897052"/>
            <a:ext cx="619908" cy="1800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596336" y="3717032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Nach der ersten </a:t>
            </a:r>
            <a:r>
              <a:rPr lang="de-DE" dirty="0" err="1"/>
              <a:t>WSchV</a:t>
            </a:r>
            <a:r>
              <a:rPr lang="de-DE" dirty="0"/>
              <a:t> 1978</a:t>
            </a:r>
          </a:p>
        </p:txBody>
      </p:sp>
    </p:spTree>
    <p:extLst>
      <p:ext uri="{BB962C8B-B14F-4D97-AF65-F5344CB8AC3E}">
        <p14:creationId xmlns:p14="http://schemas.microsoft.com/office/powerpoint/2010/main" val="4198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25BA76-EDB1-436D-B28C-EF417AD7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" y="2174132"/>
            <a:ext cx="9087504" cy="27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2557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E6D28D-61F1-4C36-A9BF-49AD5BBC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6779"/>
            <a:ext cx="396044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025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05757D-F469-48DB-ABB0-0AAA39C5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" y="2368684"/>
            <a:ext cx="8653084" cy="26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002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20F11B-428F-48B3-A742-C1DF18F3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05" y="2345986"/>
            <a:ext cx="8752065" cy="28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105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EAF060-62ED-4FA3-AC39-3E20D2562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" y="147039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0765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44E1A4-302B-4ED8-8411-33785D67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96973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7448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 - Bungalows</a:t>
            </a:r>
          </a:p>
        </p:txBody>
      </p:sp>
      <p:pic>
        <p:nvPicPr>
          <p:cNvPr id="8" name="Grafik 7" descr="Ein Bild, das Baum, Gebäude, Himmel, draußen enthält.&#10;&#10;Automatisch generierte Beschreibung">
            <a:extLst>
              <a:ext uri="{FF2B5EF4-FFF2-40B4-BE49-F238E27FC236}">
                <a16:creationId xmlns:a16="http://schemas.microsoft.com/office/drawing/2014/main" id="{6AC7592B-6C2C-4E8B-806F-1B97F0773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680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9123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4BE114-F199-4B23-A2B5-739BC735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9" y="2624846"/>
            <a:ext cx="6626529" cy="21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664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6" name="Grafik 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5C9D839-8736-4065-BFB2-16C0E4692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" y="1988840"/>
            <a:ext cx="7024980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2658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50EACB-EB3E-4E36-B55F-55849143E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79" y="2299334"/>
            <a:ext cx="6836431" cy="31458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472633-64BC-4CC4-9805-D6A014E624D5}"/>
              </a:ext>
            </a:extLst>
          </p:cNvPr>
          <p:cNvSpPr txBox="1"/>
          <p:nvPr/>
        </p:nvSpPr>
        <p:spPr>
          <a:xfrm>
            <a:off x="7040219" y="2647001"/>
            <a:ext cx="210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Umkehrdach:</a:t>
            </a:r>
          </a:p>
          <a:p>
            <a:r>
              <a:rPr lang="de-DE" dirty="0"/>
              <a:t>Passivhaus-Standard</a:t>
            </a:r>
          </a:p>
          <a:p>
            <a:r>
              <a:rPr lang="de-DE" dirty="0"/>
              <a:t>0,1 W/m²K</a:t>
            </a:r>
          </a:p>
          <a:p>
            <a:r>
              <a:rPr lang="de-DE" dirty="0"/>
              <a:t>Dachbegrünung</a:t>
            </a:r>
          </a:p>
        </p:txBody>
      </p:sp>
    </p:spTree>
    <p:extLst>
      <p:ext uri="{BB962C8B-B14F-4D97-AF65-F5344CB8AC3E}">
        <p14:creationId xmlns:p14="http://schemas.microsoft.com/office/powerpoint/2010/main" val="5574955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Schlüsseltechnologie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4AD522-E8B3-4672-AA07-0178EFE47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Einblasdämmverfahren als Schlüsseltechnologie der energetischen Altbausanierung, da</a:t>
            </a:r>
          </a:p>
          <a:p>
            <a:r>
              <a:rPr lang="de-DE" dirty="0"/>
              <a:t>bauphysikalisch geboten</a:t>
            </a:r>
          </a:p>
          <a:p>
            <a:r>
              <a:rPr lang="de-DE" dirty="0"/>
              <a:t>Sehr schnell durchführbar</a:t>
            </a:r>
          </a:p>
          <a:p>
            <a:r>
              <a:rPr lang="de-DE" dirty="0"/>
              <a:t>Und deshalb extrem preiswert</a:t>
            </a:r>
          </a:p>
          <a:p>
            <a:r>
              <a:rPr lang="de-DE" dirty="0"/>
              <a:t>„Einstiegsdroge“ für die energetische Altbausanierung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3947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9079DA1-E8BE-4838-99D9-83800AEC0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A3821A-9904-4020-9F74-751D0B85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856" y="2735093"/>
            <a:ext cx="9529673" cy="19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66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 descr="C:\Dokumente und Einstellungen\arnold\Eigene Dateien\1 IPEG\D  Ä  M  M  U  N  G\05 Fotos\OG-Decke\Hbl- nur Hohlraumdämmung\Serie01\Zellulose_unter_Diele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38043"/>
            <a:ext cx="5378940" cy="4034205"/>
          </a:xfrm>
          <a:prstGeom prst="rect">
            <a:avLst/>
          </a:prstGeom>
          <a:noFill/>
        </p:spPr>
      </p:pic>
      <p:pic>
        <p:nvPicPr>
          <p:cNvPr id="10" name="Picture 2" descr="C:\Dokumente und Einstellungen\arnold\Eigene Dateien\1 IPEG\D  Ä  M  M  U  N  G\05 Fotos\OG-Decke\Hbl- nur Hohlraumdämmung\Serie01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538044"/>
            <a:ext cx="5378939" cy="4034204"/>
          </a:xfrm>
          <a:prstGeom prst="rect">
            <a:avLst/>
          </a:prstGeom>
          <a:noFill/>
        </p:spPr>
      </p:pic>
      <p:pic>
        <p:nvPicPr>
          <p:cNvPr id="186370" name="Picture 2" descr="C:\Users\arnold\Documents\1 IPEG\D  Ä  M  M  U  N  G\05 Fotos\OG-Decke\Hbl- nur Hohlraumdämmung\Serie01\018beschnitt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559062"/>
            <a:ext cx="3960440" cy="4298938"/>
          </a:xfrm>
          <a:prstGeom prst="rect">
            <a:avLst/>
          </a:prstGeom>
          <a:noFill/>
        </p:spPr>
      </p:pic>
      <p:pic>
        <p:nvPicPr>
          <p:cNvPr id="186371" name="Picture 3" descr="C:\Users\arnold\Documents\1 IPEG\D  Ä  M  M  U  N  G\05 Fotos\OG-Decke\Hbl- nur Hohlraumdämmung\Serie02\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537520"/>
            <a:ext cx="5760640" cy="4320480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9079DA1-E8BE-4838-99D9-83800AEC0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8621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6610" name="Picture 2" descr="C:\Users\arnold\Desktop\Neuer Ordner (3)\21.06.2013 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708920"/>
            <a:ext cx="6223619" cy="414908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28125E4-AF2E-4B83-9CBE-080FDB4E7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5798406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5346" name="Picture 2" descr="C:\Users\arnold\Desktop\ogd_hohl\DSCI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19461"/>
            <a:ext cx="5544615" cy="4238539"/>
          </a:xfrm>
          <a:prstGeom prst="rect">
            <a:avLst/>
          </a:prstGeom>
          <a:noFill/>
        </p:spPr>
      </p:pic>
      <p:pic>
        <p:nvPicPr>
          <p:cNvPr id="185347" name="Picture 3" descr="C:\Users\arnold\Desktop\ogd_hohl\DSCI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708920"/>
            <a:ext cx="5616623" cy="4149080"/>
          </a:xfrm>
          <a:prstGeom prst="rect">
            <a:avLst/>
          </a:prstGeom>
          <a:noFill/>
        </p:spPr>
      </p:pic>
      <p:pic>
        <p:nvPicPr>
          <p:cNvPr id="185348" name="Picture 4" descr="C:\Users\arnold\Desktop\ogd_hohl\DSCI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807550"/>
            <a:ext cx="5616624" cy="4050450"/>
          </a:xfrm>
          <a:prstGeom prst="rect">
            <a:avLst/>
          </a:prstGeom>
          <a:noFill/>
        </p:spPr>
      </p:pic>
      <p:pic>
        <p:nvPicPr>
          <p:cNvPr id="185349" name="Picture 5" descr="C:\Users\arnold\Desktop\ogd_hohl\DSCI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591526"/>
            <a:ext cx="5760640" cy="4266474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851C84-7FD8-44C7-B8D5-7779D2FA9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8018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Dämmung?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88F0F4-995D-47FB-9338-0E95FBAB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96" y="1914727"/>
            <a:ext cx="5983129" cy="453860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03843" y="364559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82599" y="275712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65B189-0EA1-4833-A6D5-F108A0F59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25708012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http://daemmung.benz-baustoffe24.de/media/catalog/product/cache/5/image/9df78eab33525d08d6e5fb8d27136e95/2/2/2272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532859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29247671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B1C86-3689-4EFC-B80D-1CBA3653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7" y="1521303"/>
            <a:ext cx="6960087" cy="52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35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94380C-2E6F-469B-8852-FA555ED2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25366"/>
            <a:ext cx="8712968" cy="1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929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20 – Sprühdämmung Kellerabgang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DBDAE2-AAD5-413A-8C46-4695FC2DB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1412776"/>
            <a:ext cx="306293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17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20 – Sprühdämmung Kellerabgang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65C1B5-F485-478D-ADF5-00483CA10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808001" cy="50985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431CD6-FD39-4CA1-9F40-9EA803C2C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03647"/>
            <a:ext cx="3808000" cy="50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2768"/>
      </p:ext>
    </p:extLst>
  </p:cSld>
  <p:clrMapOvr>
    <a:masterClrMapping/>
  </p:clrMapOvr>
</p:sld>
</file>

<file path=ppt/theme/theme1.xml><?xml version="1.0" encoding="utf-8"?>
<a:theme xmlns:a="http://schemas.openxmlformats.org/drawingml/2006/main" name="IpeG-Präsentations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IpeG-Präsentationsvorlage</Template>
  <TotalTime>0</TotalTime>
  <Words>1649</Words>
  <Application>Microsoft Office PowerPoint</Application>
  <PresentationFormat>Bildschirmpräsentation (4:3)</PresentationFormat>
  <Paragraphs>462</Paragraphs>
  <Slides>152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152</vt:i4>
      </vt:variant>
    </vt:vector>
  </HeadingPairs>
  <TitlesOfParts>
    <vt:vector size="157" baseType="lpstr">
      <vt:lpstr>Arial</vt:lpstr>
      <vt:lpstr>Arial Black</vt:lpstr>
      <vt:lpstr>Calibri</vt:lpstr>
      <vt:lpstr>IpeG-Präsentationsvorlage</vt:lpstr>
      <vt:lpstr>Acrobat Document</vt:lpstr>
      <vt:lpstr>Wärmeschutz innovative Einblas-Dämmverfahren </vt:lpstr>
      <vt:lpstr>IpeG-Institut</vt:lpstr>
      <vt:lpstr>CO2-Emission 2020</vt:lpstr>
      <vt:lpstr>CO2-Emission 2019</vt:lpstr>
      <vt:lpstr>CO2-Emission Gebäude</vt:lpstr>
      <vt:lpstr>Gebäudestrategie Regierung</vt:lpstr>
      <vt:lpstr>CO2-Abgabe..\..\..\..\..\..\</vt:lpstr>
      <vt:lpstr>PowerPoint-Präsentation</vt:lpstr>
      <vt:lpstr>Schlüsseltechnologie</vt:lpstr>
      <vt:lpstr>Gebäudestrategie Regierung</vt:lpstr>
      <vt:lpstr>Luftdichtung?</vt:lpstr>
      <vt:lpstr>Luftdichtung</vt:lpstr>
      <vt:lpstr>Schlüsseltechnologie</vt:lpstr>
      <vt:lpstr>Schlüsseltechnologie</vt:lpstr>
      <vt:lpstr>Einblas-Dämmsituationen</vt:lpstr>
      <vt:lpstr>Außenwand</vt:lpstr>
      <vt:lpstr>01 – Kerndämmung Außenwand</vt:lpstr>
      <vt:lpstr>01 – Kerndämmung Außenwand</vt:lpstr>
      <vt:lpstr>01 – Kerndämmung Außenwand</vt:lpstr>
      <vt:lpstr>01 – Kerndämmung Außenwand</vt:lpstr>
      <vt:lpstr>02 – Kerndämmung bei vorhandener Teildämmung </vt:lpstr>
      <vt:lpstr>02 – Kerndämmung bei vorhandener Teildämmung </vt:lpstr>
      <vt:lpstr>03 – Kerndämmung mit Sicherung Vormauerschale </vt:lpstr>
      <vt:lpstr>03 – Kerndämmung mit Sicherung Vormauerschale </vt:lpstr>
      <vt:lpstr>03 – Kerndämmung mit Sicherung Vormauerschale </vt:lpstr>
      <vt:lpstr>03 – Kerndämmung mit Sicherung Vormauerschale </vt:lpstr>
      <vt:lpstr>03 – Kerndämmung mit Sicherung Vormauerschale </vt:lpstr>
      <vt:lpstr>04 – Kerndämmung plus WDVS </vt:lpstr>
      <vt:lpstr>05 – green-deal-Fassade</vt:lpstr>
      <vt:lpstr>05 – green-deal-Fassade</vt:lpstr>
      <vt:lpstr>05 – green-deal-Fassade</vt:lpstr>
      <vt:lpstr>05 – green-deal-Fassade, „Diamant-Standard“</vt:lpstr>
      <vt:lpstr>05 – green-deal-Fassade, „Diamant-Standard“</vt:lpstr>
      <vt:lpstr>Obere Geschoßdecke</vt:lpstr>
      <vt:lpstr>Obere Geschoßdecke - Exkurs</vt:lpstr>
      <vt:lpstr>Obere Geschoßdecke - Exkurs</vt:lpstr>
      <vt:lpstr>Obere Geschoßdecke - Exkurs</vt:lpstr>
      <vt:lpstr>Obere Geschoßdecke - Exkurs</vt:lpstr>
      <vt:lpstr>Obere Geschoßdecke - Exkurs</vt:lpstr>
      <vt:lpstr>06 – Einblasdämmung auf Kehlbalkenlage, nicht begehbar</vt:lpstr>
      <vt:lpstr>Exkurs – wirtschaftlichste Dämmdicke</vt:lpstr>
      <vt:lpstr>Exkurs – wirtschaftlichste Dämmdicke</vt:lpstr>
      <vt:lpstr>Exkurs – wirtschaftlichste Dämmdicke</vt:lpstr>
      <vt:lpstr>06 – Einblasdämmung auf Kehlbalkenlage, nicht begehbar</vt:lpstr>
      <vt:lpstr>07 – Einblasdämmung auf Kehlbalkenlage, begehbar</vt:lpstr>
      <vt:lpstr>07 – Einblasdämmung auf Kehlbalkenlage, begehbar</vt:lpstr>
      <vt:lpstr>07 – Einblasdämmung auf Kehlbalkenlage, begehbar</vt:lpstr>
      <vt:lpstr>08 – Einblasdämmung auf Betondecke, begehbar</vt:lpstr>
      <vt:lpstr>08 – Einblasdämmung auf Betondecke, begehbar</vt:lpstr>
      <vt:lpstr>08 – Einblasdämmung auf Betondecke, begehbar</vt:lpstr>
      <vt:lpstr>08 – Einblasdämmung auf Betondecke, begehbar</vt:lpstr>
      <vt:lpstr>09 – Einblasdämmung auf Betondecke, nicht begehbar</vt:lpstr>
      <vt:lpstr>09 – Einblasdämmung auf Betondecke, nicht begehbar</vt:lpstr>
      <vt:lpstr>Exkurs: Dämmpflicht OGD?</vt:lpstr>
      <vt:lpstr>Exkurs: Dämmpflicht OGD?</vt:lpstr>
      <vt:lpstr>Exkurs: Dämmpflicht OGD?</vt:lpstr>
      <vt:lpstr>Steildach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 </vt:lpstr>
      <vt:lpstr> </vt:lpstr>
      <vt:lpstr>11 – Einblasdämmung Nagelbinderkonstruktion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20 – Sprühdämmung Kellerabgang</vt:lpstr>
      <vt:lpstr>20 – Sprühdämmung Kellerabgang</vt:lpstr>
      <vt:lpstr>21 – Einblasdämmung mit Sparrenexpander</vt:lpstr>
      <vt:lpstr>21 – Einblasdämmung mit Sparrenexpander</vt:lpstr>
      <vt:lpstr>22 – Einblasdämmung Kellerdecke mit abgehängter Decke</vt:lpstr>
      <vt:lpstr>22 – Einblasdämmung Kellerdecke mit abgehängter Decke</vt:lpstr>
      <vt:lpstr>22 – Einblasdämmung Kellerdecke mit abgehängter Decke</vt:lpstr>
      <vt:lpstr>22 – Einblasdämmung Kellerdecke mit abgehängter Decke</vt:lpstr>
      <vt:lpstr>23 – Einblasdämmung Keller-Kappendecke von unten</vt:lpstr>
      <vt:lpstr>23 – Einblasdämmung Keller-Kappendecke von unten</vt:lpstr>
      <vt:lpstr>23 – Einblasdämmung Keller-Kappendecke von unten</vt:lpstr>
      <vt:lpstr>23 – Einblasdämmung Keller-Kappendecke von unten</vt:lpstr>
      <vt:lpstr>24 – Einblasdämmung Kriechkeller</vt:lpstr>
      <vt:lpstr>24 – Einblasdämmung Kriechkeller</vt:lpstr>
      <vt:lpstr>25 – Kriechkeller mit PUR-Sprühdämmung</vt:lpstr>
      <vt:lpstr>26 – Einblasdämmung Heizkörpernische</vt:lpstr>
      <vt:lpstr>27 – Innendämmung Einblasverfahren</vt:lpstr>
      <vt:lpstr>27 – Innendämmung Einblasverfahren</vt:lpstr>
      <vt:lpstr>27a – Innendämmung Sprühverfahren</vt:lpstr>
      <vt:lpstr>27a – Innendämmung Sprühverfahren</vt:lpstr>
      <vt:lpstr>28 Innendämmung Porenbeton mit Einblasdämmung</vt:lpstr>
      <vt:lpstr>28 Innendämmung Porenbeton mit Einblasdämmung</vt:lpstr>
      <vt:lpstr>29 Kerndämmung Waschbeton-Fassaden-Elemente</vt:lpstr>
      <vt:lpstr>29 Kerndämmung Waschbeton-Fassaden-Elemente</vt:lpstr>
      <vt:lpstr>29 Kerndämmung Waschbeton-Fassaden-Elemente</vt:lpstr>
      <vt:lpstr>29 Kerndämmung Waschbeton-Fassaden-Elemente</vt:lpstr>
      <vt:lpstr>29 Kerndämmung Waschbeton-Fassaden-Elemente</vt:lpstr>
      <vt:lpstr>30 Einblasdämmung Rollladenkasten</vt:lpstr>
      <vt:lpstr>30 Einblasdämmung Rollladenkasten</vt:lpstr>
      <vt:lpstr>31 Einblasdämmung Gebäudetrennfugen</vt:lpstr>
      <vt:lpstr>31 Einblasdämmung Gebäudetrennfugen</vt:lpstr>
      <vt:lpstr>31 Einblasdämmung Gebäudetrennfugen</vt:lpstr>
      <vt:lpstr>31 Einblasdämmung Gebäudetrennfugen</vt:lpstr>
      <vt:lpstr>31 Einblasdämmung Gebäudetrennfugen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32a perfekte Kellerdeckendämmung</vt:lpstr>
      <vt:lpstr>33 Sprühdämmung auf Kirchenkuppeln</vt:lpstr>
      <vt:lpstr>33 Sprühdämmung auf Kirchenkuppeln</vt:lpstr>
      <vt:lpstr>34 Sprühdämmung Kellerdecke</vt:lpstr>
      <vt:lpstr>34 Sprühdämmung Kellerdecke</vt:lpstr>
      <vt:lpstr>35 Sprühdämmung Trapezbleche</vt:lpstr>
      <vt:lpstr>Webseite</vt:lpstr>
      <vt:lpstr>Dämmstoffe</vt:lpstr>
      <vt:lpstr>Dämmstoffe</vt:lpstr>
      <vt:lpstr>Dämmstoffe</vt:lpstr>
      <vt:lpstr>Dämmstoffe</vt:lpstr>
      <vt:lpstr>Dämmstoffe</vt:lpstr>
      <vt:lpstr>Dämmstoffe</vt:lpstr>
      <vt:lpstr>Stoffkennwerte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Wärmeschutzseminar Untertitel</dc:title>
  <dc:creator>Patschke</dc:creator>
  <cp:lastModifiedBy>AD</cp:lastModifiedBy>
  <cp:revision>374</cp:revision>
  <dcterms:created xsi:type="dcterms:W3CDTF">2011-09-14T12:34:19Z</dcterms:created>
  <dcterms:modified xsi:type="dcterms:W3CDTF">2021-11-25T13:47:16Z</dcterms:modified>
</cp:coreProperties>
</file>