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4"/>
  </p:notesMasterIdLst>
  <p:sldIdLst>
    <p:sldId id="595" r:id="rId2"/>
    <p:sldId id="596" r:id="rId3"/>
    <p:sldId id="402" r:id="rId4"/>
    <p:sldId id="585" r:id="rId5"/>
    <p:sldId id="484" r:id="rId6"/>
    <p:sldId id="270" r:id="rId7"/>
    <p:sldId id="327" r:id="rId8"/>
    <p:sldId id="277" r:id="rId9"/>
    <p:sldId id="278" r:id="rId10"/>
    <p:sldId id="582" r:id="rId11"/>
    <p:sldId id="712" r:id="rId12"/>
    <p:sldId id="583" r:id="rId13"/>
    <p:sldId id="584" r:id="rId14"/>
    <p:sldId id="486" r:id="rId15"/>
    <p:sldId id="586" r:id="rId16"/>
    <p:sldId id="341" r:id="rId17"/>
    <p:sldId id="587" r:id="rId18"/>
    <p:sldId id="565" r:id="rId19"/>
    <p:sldId id="567" r:id="rId20"/>
    <p:sldId id="411" r:id="rId21"/>
    <p:sldId id="727" r:id="rId22"/>
    <p:sldId id="412" r:id="rId23"/>
    <p:sldId id="588" r:id="rId24"/>
    <p:sldId id="568" r:id="rId25"/>
    <p:sldId id="348" r:id="rId26"/>
    <p:sldId id="354" r:id="rId27"/>
    <p:sldId id="576" r:id="rId28"/>
    <p:sldId id="563" r:id="rId29"/>
    <p:sldId id="589" r:id="rId30"/>
    <p:sldId id="604" r:id="rId31"/>
    <p:sldId id="537" r:id="rId32"/>
    <p:sldId id="413" r:id="rId33"/>
    <p:sldId id="708" r:id="rId34"/>
    <p:sldId id="414" r:id="rId35"/>
    <p:sldId id="480" r:id="rId36"/>
    <p:sldId id="360" r:id="rId37"/>
    <p:sldId id="573" r:id="rId38"/>
    <p:sldId id="561" r:id="rId39"/>
    <p:sldId id="361" r:id="rId40"/>
    <p:sldId id="478" r:id="rId41"/>
    <p:sldId id="363" r:id="rId42"/>
    <p:sldId id="364" r:id="rId43"/>
    <p:sldId id="464" r:id="rId44"/>
    <p:sldId id="441" r:id="rId45"/>
    <p:sldId id="417" r:id="rId46"/>
    <p:sldId id="672" r:id="rId47"/>
    <p:sldId id="680" r:id="rId48"/>
    <p:sldId id="728" r:id="rId49"/>
    <p:sldId id="709" r:id="rId50"/>
    <p:sldId id="683" r:id="rId51"/>
    <p:sldId id="684" r:id="rId52"/>
    <p:sldId id="673" r:id="rId53"/>
    <p:sldId id="669" r:id="rId54"/>
    <p:sldId id="685" r:id="rId55"/>
    <p:sldId id="686" r:id="rId56"/>
    <p:sldId id="714" r:id="rId57"/>
    <p:sldId id="590" r:id="rId58"/>
    <p:sldId id="687" r:id="rId59"/>
    <p:sldId id="688" r:id="rId60"/>
    <p:sldId id="689" r:id="rId61"/>
    <p:sldId id="690" r:id="rId62"/>
    <p:sldId id="691" r:id="rId63"/>
    <p:sldId id="692" r:id="rId64"/>
    <p:sldId id="693" r:id="rId65"/>
    <p:sldId id="694" r:id="rId66"/>
    <p:sldId id="695" r:id="rId67"/>
    <p:sldId id="696" r:id="rId68"/>
    <p:sldId id="481" r:id="rId69"/>
    <p:sldId id="674" r:id="rId70"/>
    <p:sldId id="439" r:id="rId71"/>
    <p:sldId id="697" r:id="rId72"/>
    <p:sldId id="698" r:id="rId73"/>
    <p:sldId id="521" r:id="rId74"/>
    <p:sldId id="699" r:id="rId75"/>
    <p:sldId id="700" r:id="rId76"/>
    <p:sldId id="715" r:id="rId77"/>
    <p:sldId id="605" r:id="rId78"/>
    <p:sldId id="701" r:id="rId79"/>
    <p:sldId id="606" r:id="rId80"/>
    <p:sldId id="607" r:id="rId81"/>
    <p:sldId id="519" r:id="rId82"/>
    <p:sldId id="608" r:id="rId83"/>
    <p:sldId id="702" r:id="rId84"/>
    <p:sldId id="609" r:id="rId85"/>
    <p:sldId id="610" r:id="rId86"/>
    <p:sldId id="716" r:id="rId87"/>
    <p:sldId id="471" r:id="rId88"/>
    <p:sldId id="469" r:id="rId89"/>
    <p:sldId id="470" r:id="rId90"/>
    <p:sldId id="449" r:id="rId91"/>
    <p:sldId id="675" r:id="rId92"/>
    <p:sldId id="434" r:id="rId93"/>
    <p:sldId id="670" r:id="rId94"/>
    <p:sldId id="475" r:id="rId95"/>
    <p:sldId id="476" r:id="rId96"/>
    <p:sldId id="477" r:id="rId97"/>
    <p:sldId id="450" r:id="rId98"/>
    <p:sldId id="436" r:id="rId99"/>
    <p:sldId id="435" r:id="rId100"/>
    <p:sldId id="717" r:id="rId101"/>
    <p:sldId id="392" r:id="rId102"/>
    <p:sldId id="676" r:id="rId103"/>
    <p:sldId id="613" r:id="rId104"/>
    <p:sldId id="393" r:id="rId105"/>
    <p:sldId id="710" r:id="rId106"/>
    <p:sldId id="711" r:id="rId107"/>
    <p:sldId id="718" r:id="rId108"/>
    <p:sldId id="614" r:id="rId109"/>
    <p:sldId id="615" r:id="rId110"/>
    <p:sldId id="616" r:id="rId111"/>
    <p:sldId id="617" r:id="rId112"/>
    <p:sldId id="618" r:id="rId113"/>
    <p:sldId id="677" r:id="rId114"/>
    <p:sldId id="620" r:id="rId115"/>
    <p:sldId id="719" r:id="rId116"/>
    <p:sldId id="619" r:id="rId117"/>
    <p:sldId id="621" r:id="rId118"/>
    <p:sldId id="622" r:id="rId119"/>
    <p:sldId id="623" r:id="rId120"/>
    <p:sldId id="624" r:id="rId121"/>
    <p:sldId id="625" r:id="rId122"/>
    <p:sldId id="626" r:id="rId123"/>
    <p:sldId id="627" r:id="rId124"/>
    <p:sldId id="720" r:id="rId125"/>
    <p:sldId id="628" r:id="rId126"/>
    <p:sldId id="631" r:id="rId127"/>
    <p:sldId id="630" r:id="rId128"/>
    <p:sldId id="629" r:id="rId129"/>
    <p:sldId id="632" r:id="rId130"/>
    <p:sldId id="466" r:id="rId131"/>
    <p:sldId id="703" r:id="rId132"/>
    <p:sldId id="415" r:id="rId133"/>
    <p:sldId id="465" r:id="rId134"/>
    <p:sldId id="633" r:id="rId135"/>
    <p:sldId id="634" r:id="rId136"/>
    <p:sldId id="721" r:id="rId137"/>
    <p:sldId id="635" r:id="rId138"/>
    <p:sldId id="636" r:id="rId139"/>
    <p:sldId id="722" r:id="rId140"/>
    <p:sldId id="637" r:id="rId141"/>
    <p:sldId id="638" r:id="rId142"/>
    <p:sldId id="639" r:id="rId143"/>
    <p:sldId id="641" r:id="rId144"/>
    <p:sldId id="640" r:id="rId145"/>
    <p:sldId id="642" r:id="rId146"/>
    <p:sldId id="643" r:id="rId147"/>
    <p:sldId id="645" r:id="rId148"/>
    <p:sldId id="646" r:id="rId149"/>
    <p:sldId id="644" r:id="rId150"/>
    <p:sldId id="647" r:id="rId151"/>
    <p:sldId id="648" r:id="rId152"/>
    <p:sldId id="649" r:id="rId153"/>
    <p:sldId id="650" r:id="rId154"/>
    <p:sldId id="651" r:id="rId155"/>
    <p:sldId id="652" r:id="rId156"/>
    <p:sldId id="653" r:id="rId157"/>
    <p:sldId id="654" r:id="rId158"/>
    <p:sldId id="655" r:id="rId159"/>
    <p:sldId id="656" r:id="rId160"/>
    <p:sldId id="657" r:id="rId161"/>
    <p:sldId id="658" r:id="rId162"/>
    <p:sldId id="446" r:id="rId163"/>
    <p:sldId id="659" r:id="rId164"/>
    <p:sldId id="447" r:id="rId165"/>
    <p:sldId id="660" r:id="rId166"/>
    <p:sldId id="662" r:id="rId167"/>
    <p:sldId id="723" r:id="rId168"/>
    <p:sldId id="663" r:id="rId169"/>
    <p:sldId id="421" r:id="rId170"/>
    <p:sldId id="510" r:id="rId171"/>
    <p:sldId id="664" r:id="rId172"/>
    <p:sldId id="422" r:id="rId173"/>
    <p:sldId id="724" r:id="rId174"/>
    <p:sldId id="424" r:id="rId175"/>
    <p:sldId id="425" r:id="rId176"/>
    <p:sldId id="665" r:id="rId177"/>
    <p:sldId id="426" r:id="rId178"/>
    <p:sldId id="525" r:id="rId179"/>
    <p:sldId id="725" r:id="rId180"/>
    <p:sldId id="666" r:id="rId181"/>
    <p:sldId id="562" r:id="rId182"/>
    <p:sldId id="667" r:id="rId183"/>
    <p:sldId id="668" r:id="rId184"/>
    <p:sldId id="459" r:id="rId185"/>
    <p:sldId id="462" r:id="rId186"/>
    <p:sldId id="671" r:id="rId187"/>
    <p:sldId id="678" r:id="rId188"/>
    <p:sldId id="679" r:id="rId189"/>
    <p:sldId id="594" r:id="rId190"/>
    <p:sldId id="704" r:id="rId191"/>
    <p:sldId id="705" r:id="rId192"/>
    <p:sldId id="706" r:id="rId193"/>
    <p:sldId id="707" r:id="rId194"/>
    <p:sldId id="726" r:id="rId195"/>
    <p:sldId id="597" r:id="rId196"/>
    <p:sldId id="598" r:id="rId197"/>
    <p:sldId id="599" r:id="rId198"/>
    <p:sldId id="603" r:id="rId199"/>
    <p:sldId id="600" r:id="rId200"/>
    <p:sldId id="602" r:id="rId201"/>
    <p:sldId id="601" r:id="rId202"/>
    <p:sldId id="713" r:id="rId20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07F935"/>
    <a:srgbClr val="E11FA0"/>
    <a:srgbClr val="9BE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9" autoAdjust="0"/>
    <p:restoredTop sz="94676" autoAdjust="0"/>
  </p:normalViewPr>
  <p:slideViewPr>
    <p:cSldViewPr>
      <p:cViewPr varScale="1">
        <p:scale>
          <a:sx n="82" d="100"/>
          <a:sy n="82" d="100"/>
        </p:scale>
        <p:origin x="158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kumente%20und%20Einstellungen\arnold\Eigene%20Dateien\Dropbox\IPEGmp%20(2)\D&#228;mmstoff-Buch\nicht%20f&#252;r%20Verlag\Excel-Dateien\Auswertung_D&#228;mmverfahren_OGD_MP_Buch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arnold\Dropbox\Christoph%20v%20Stein\exel-Berechnungen\Kopie%20von%20OGD%20wirtschaftlich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Dokumente%20und%20Einstellungen\arnold\Eigene%20Dateien\Dropbox\IPEGmp%20(2)\D&#228;mmstoff-Buch\nicht%20f&#252;r%20Verlag\Excel-Dateien\Auswertung_D&#228;mmverfahren_OGD_MP_Buch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arnold\Dropbox\Christoph%20v%20Stein\exel-Berechnungen\Kopie%20von%20OGD%20wirtschaftlich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94714550485457"/>
          <c:y val="8.8287034011163529E-2"/>
          <c:w val="0.579489551751592"/>
          <c:h val="0.713511337688523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'Wirtschaftlichkeit OGD'!$AI$49</c:f>
              <c:strCache>
                <c:ptCount val="1"/>
                <c:pt idx="0">
                  <c:v>Wärmekosten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B6D8-46F3-BB82-183C12E6EAF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OGD'!$AH$52:$AH$58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OGD'!$AI$52:$AI$58</c:f>
              <c:numCache>
                <c:formatCode>0.00\ "€/m²"</c:formatCode>
                <c:ptCount val="7"/>
                <c:pt idx="0">
                  <c:v>34.918432540597252</c:v>
                </c:pt>
                <c:pt idx="1">
                  <c:v>27.621090470920876</c:v>
                </c:pt>
                <c:pt idx="2">
                  <c:v>23.67288264912078</c:v>
                </c:pt>
                <c:pt idx="3">
                  <c:v>21.198505842366487</c:v>
                </c:pt>
                <c:pt idx="4">
                  <c:v>19.502510526208226</c:v>
                </c:pt>
                <c:pt idx="5">
                  <c:v>18.267524541325564</c:v>
                </c:pt>
                <c:pt idx="6">
                  <c:v>17.328069347206839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D8-46F3-BB82-183C12E6EAF2}"/>
            </c:ext>
          </c:extLst>
        </c:ser>
        <c:ser>
          <c:idx val="1"/>
          <c:order val="1"/>
          <c:tx>
            <c:strRef>
              <c:f>'Wirtschaftlichkeit OGD'!$AJ$49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OGD'!$AH$52:$AH$58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OGD'!$AJ$52:$AJ$58</c:f>
              <c:numCache>
                <c:formatCode>0.00\ "€/m²"</c:formatCode>
                <c:ptCount val="7"/>
                <c:pt idx="0">
                  <c:v>6.4455351533883771</c:v>
                </c:pt>
                <c:pt idx="1">
                  <c:v>9.6683027300825479</c:v>
                </c:pt>
                <c:pt idx="2">
                  <c:v>12.891070306776751</c:v>
                </c:pt>
                <c:pt idx="3">
                  <c:v>16.113837883470936</c:v>
                </c:pt>
                <c:pt idx="4">
                  <c:v>19.336605460165121</c:v>
                </c:pt>
                <c:pt idx="5">
                  <c:v>22.559373036859313</c:v>
                </c:pt>
                <c:pt idx="6">
                  <c:v>25.782140613553256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D8-46F3-BB82-183C12E6E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617728"/>
        <c:axId val="92627712"/>
        <c:axId val="0"/>
      </c:bar3DChart>
      <c:catAx>
        <c:axId val="92617728"/>
        <c:scaling>
          <c:orientation val="minMax"/>
        </c:scaling>
        <c:delete val="0"/>
        <c:axPos val="b"/>
        <c:numFmt formatCode="#,##0\ &quot;mm&quot;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92627712"/>
        <c:crosses val="autoZero"/>
        <c:auto val="1"/>
        <c:lblAlgn val="ctr"/>
        <c:lblOffset val="100"/>
        <c:noMultiLvlLbl val="0"/>
      </c:catAx>
      <c:valAx>
        <c:axId val="92627712"/>
        <c:scaling>
          <c:orientation val="minMax"/>
        </c:scaling>
        <c:delete val="0"/>
        <c:axPos val="l"/>
        <c:majorGridlines/>
        <c:numFmt formatCode="0.00\ &quot;€/m²&quot;" sourceLinked="1"/>
        <c:majorTickMark val="out"/>
        <c:minorTickMark val="none"/>
        <c:tickLblPos val="nextTo"/>
        <c:crossAx val="92617728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779009686569529"/>
          <c:y val="8.9315088429291201E-2"/>
          <c:w val="0.52756140908395188"/>
          <c:h val="0.710175333275959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'Wirtschaftlichkeit OGD'!$BC$49</c:f>
              <c:strCache>
                <c:ptCount val="1"/>
                <c:pt idx="0">
                  <c:v>Wärmekosten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D56B-4AD3-9336-C343828E4BE2}"/>
              </c:ext>
            </c:extLst>
          </c:dPt>
          <c:dLbls>
            <c:dLbl>
              <c:idx val="0"/>
              <c:layout>
                <c:manualLayout>
                  <c:x val="-3.897967777618176E-3"/>
                  <c:y val="-0.11663130619895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6B-4AD3-9336-C343828E4BE2}"/>
                </c:ext>
              </c:extLst>
            </c:dLbl>
            <c:dLbl>
              <c:idx val="1"/>
              <c:layout>
                <c:manualLayout>
                  <c:x val="0"/>
                  <c:y val="-0.1137866401941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6B-4AD3-9336-C343828E4BE2}"/>
                </c:ext>
              </c:extLst>
            </c:dLbl>
            <c:dLbl>
              <c:idx val="2"/>
              <c:layout>
                <c:manualLayout>
                  <c:x val="1.948983888809088E-3"/>
                  <c:y val="-0.10809730818439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6B-4AD3-9336-C343828E4BE2}"/>
                </c:ext>
              </c:extLst>
            </c:dLbl>
            <c:dLbl>
              <c:idx val="3"/>
              <c:layout>
                <c:manualLayout>
                  <c:x val="0"/>
                  <c:y val="-7.1116650121312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56B-4AD3-9336-C343828E4BE2}"/>
                </c:ext>
              </c:extLst>
            </c:dLbl>
            <c:dLbl>
              <c:idx val="4"/>
              <c:layout>
                <c:manualLayout>
                  <c:x val="3.897967777618176E-3"/>
                  <c:y val="2.8446660048525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6B-4AD3-9336-C343828E4BE2}"/>
                </c:ext>
              </c:extLst>
            </c:dLbl>
            <c:dLbl>
              <c:idx val="5"/>
              <c:layout>
                <c:manualLayout>
                  <c:x val="0"/>
                  <c:y val="3.69806580630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6B-4AD3-9336-C343828E4BE2}"/>
                </c:ext>
              </c:extLst>
            </c:dLbl>
            <c:dLbl>
              <c:idx val="6"/>
              <c:layout>
                <c:manualLayout>
                  <c:x val="0"/>
                  <c:y val="7.3961316126165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6B-4AD3-9336-C343828E4B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highlight>
                      <a:srgbClr val="00FFFF"/>
                    </a:highlight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OGD'!$BB$70:$BB$76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OGD'!$BC$88:$BC$94</c:f>
              <c:numCache>
                <c:formatCode>0.00\ "€/m²"</c:formatCode>
                <c:ptCount val="7"/>
                <c:pt idx="0">
                  <c:v>166.94520891202873</c:v>
                </c:pt>
                <c:pt idx="1">
                  <c:v>123.01612762693048</c:v>
                </c:pt>
                <c:pt idx="2">
                  <c:v>99.248413207314471</c:v>
                </c:pt>
                <c:pt idx="3">
                  <c:v>84.352976096649826</c:v>
                </c:pt>
                <c:pt idx="4">
                  <c:v>74.143297642318316</c:v>
                </c:pt>
                <c:pt idx="5">
                  <c:v>66.708837369269787</c:v>
                </c:pt>
                <c:pt idx="6">
                  <c:v>61.053435280109817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6B-4AD3-9336-C343828E4BE2}"/>
            </c:ext>
          </c:extLst>
        </c:ser>
        <c:ser>
          <c:idx val="1"/>
          <c:order val="1"/>
          <c:tx>
            <c:strRef>
              <c:f>'Wirtschaftlichkeit OGD'!$BD$49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OGD'!$BB$70:$BB$76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OGD'!$BD$88:$BD$94</c:f>
              <c:numCache>
                <c:formatCode>0.00\ "€/m²"</c:formatCode>
                <c:ptCount val="7"/>
                <c:pt idx="0">
                  <c:v>6.6624999999999988</c:v>
                </c:pt>
                <c:pt idx="1">
                  <c:v>9.9937500000000057</c:v>
                </c:pt>
                <c:pt idx="2">
                  <c:v>13.325000000000006</c:v>
                </c:pt>
                <c:pt idx="3">
                  <c:v>16.656250000000011</c:v>
                </c:pt>
                <c:pt idx="4">
                  <c:v>15.990000000000004</c:v>
                </c:pt>
                <c:pt idx="5">
                  <c:v>18.654999999999998</c:v>
                </c:pt>
                <c:pt idx="6">
                  <c:v>21.32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6B-4AD3-9336-C343828E4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567424"/>
        <c:axId val="92568960"/>
        <c:axId val="0"/>
      </c:bar3DChart>
      <c:catAx>
        <c:axId val="92567424"/>
        <c:scaling>
          <c:orientation val="minMax"/>
        </c:scaling>
        <c:delete val="0"/>
        <c:axPos val="b"/>
        <c:numFmt formatCode="#,##0\ &quot;mm&quot;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92568960"/>
        <c:crosses val="autoZero"/>
        <c:auto val="1"/>
        <c:lblAlgn val="ctr"/>
        <c:lblOffset val="100"/>
        <c:noMultiLvlLbl val="0"/>
      </c:catAx>
      <c:valAx>
        <c:axId val="92568960"/>
        <c:scaling>
          <c:orientation val="minMax"/>
        </c:scaling>
        <c:delete val="0"/>
        <c:axPos val="l"/>
        <c:majorGridlines/>
        <c:numFmt formatCode="0.00\ &quot;€/m²&quot;" sourceLinked="1"/>
        <c:majorTickMark val="out"/>
        <c:minorTickMark val="none"/>
        <c:tickLblPos val="nextTo"/>
        <c:crossAx val="92567424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734784829748644"/>
          <c:y val="9.5378620045375687E-2"/>
          <c:w val="0.52861808381334852"/>
          <c:h val="0.700646114150985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'Wirtschaftlichkeit OGD'!$BC$49</c:f>
              <c:strCache>
                <c:ptCount val="1"/>
                <c:pt idx="0">
                  <c:v>Wärmekosten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239D-47A5-BB1D-C75DDD1B04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highlight>
                      <a:srgbClr val="00FFFF"/>
                    </a:highlight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'Wirtschaftlichkeit OGD'!$BG$70:$BG$76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OGD'!$BH$88:$BH$94</c:f>
              <c:numCache>
                <c:formatCode>0.00\ "€/m²"</c:formatCode>
                <c:ptCount val="7"/>
                <c:pt idx="0">
                  <c:v>166.94520891202868</c:v>
                </c:pt>
                <c:pt idx="1">
                  <c:v>123.01612762693046</c:v>
                </c:pt>
                <c:pt idx="2">
                  <c:v>99.248413207314442</c:v>
                </c:pt>
                <c:pt idx="3">
                  <c:v>84.352976096649897</c:v>
                </c:pt>
                <c:pt idx="4">
                  <c:v>74.143297642318274</c:v>
                </c:pt>
                <c:pt idx="5">
                  <c:v>66.708837369269816</c:v>
                </c:pt>
                <c:pt idx="6">
                  <c:v>61.053435280109795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9D-47A5-BB1D-C75DDD1B043D}"/>
            </c:ext>
          </c:extLst>
        </c:ser>
        <c:ser>
          <c:idx val="1"/>
          <c:order val="1"/>
          <c:tx>
            <c:strRef>
              <c:f>'Wirtschaftlichkeit OGD'!$BD$49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highlight>
                      <a:srgbClr val="FFFF00"/>
                    </a:highlight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'Wirtschaftlichkeit OGD'!$BG$70:$BG$76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OGD'!$BI$88:$BI$94</c:f>
              <c:numCache>
                <c:formatCode>0.00\ "€/m²"</c:formatCode>
                <c:ptCount val="7"/>
                <c:pt idx="0">
                  <c:v>22.593474914490663</c:v>
                </c:pt>
                <c:pt idx="1">
                  <c:v>25.924724914490653</c:v>
                </c:pt>
                <c:pt idx="2">
                  <c:v>29.255974914490665</c:v>
                </c:pt>
                <c:pt idx="3">
                  <c:v>32.587224914490655</c:v>
                </c:pt>
                <c:pt idx="4">
                  <c:v>28.734779931592534</c:v>
                </c:pt>
                <c:pt idx="5">
                  <c:v>31.399779931592537</c:v>
                </c:pt>
                <c:pt idx="6">
                  <c:v>34.064779931592525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9D-47A5-BB1D-C75DDD1B0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8149248"/>
        <c:axId val="178150784"/>
        <c:axId val="0"/>
      </c:bar3DChart>
      <c:catAx>
        <c:axId val="178149248"/>
        <c:scaling>
          <c:orientation val="minMax"/>
        </c:scaling>
        <c:delete val="0"/>
        <c:axPos val="b"/>
        <c:numFmt formatCode="#,##0\ &quot;mm&quot;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178150784"/>
        <c:crosses val="autoZero"/>
        <c:auto val="1"/>
        <c:lblAlgn val="ctr"/>
        <c:lblOffset val="100"/>
        <c:noMultiLvlLbl val="0"/>
      </c:catAx>
      <c:valAx>
        <c:axId val="178150784"/>
        <c:scaling>
          <c:orientation val="minMax"/>
        </c:scaling>
        <c:delete val="0"/>
        <c:axPos val="l"/>
        <c:majorGridlines/>
        <c:numFmt formatCode="0.00\ &quot;€/m²&quot;" sourceLinked="1"/>
        <c:majorTickMark val="out"/>
        <c:minorTickMark val="none"/>
        <c:tickLblPos val="nextTo"/>
        <c:crossAx val="178149248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94714550485457"/>
          <c:y val="8.8287034011163529E-2"/>
          <c:w val="0.579489551751592"/>
          <c:h val="0.713511337688523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'Wirtschaftlichkeit OGD'!$AI$49</c:f>
              <c:strCache>
                <c:ptCount val="1"/>
                <c:pt idx="0">
                  <c:v>Wärmekosten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B6D8-46F3-BB82-183C12E6EAF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OGD'!$AH$52:$AH$58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OGD'!$AI$52:$AI$58</c:f>
              <c:numCache>
                <c:formatCode>0.00\ "€/m²"</c:formatCode>
                <c:ptCount val="7"/>
                <c:pt idx="0">
                  <c:v>34.918432540597252</c:v>
                </c:pt>
                <c:pt idx="1">
                  <c:v>27.621090470920876</c:v>
                </c:pt>
                <c:pt idx="2">
                  <c:v>23.67288264912078</c:v>
                </c:pt>
                <c:pt idx="3">
                  <c:v>21.198505842366487</c:v>
                </c:pt>
                <c:pt idx="4">
                  <c:v>19.502510526208226</c:v>
                </c:pt>
                <c:pt idx="5">
                  <c:v>18.267524541325564</c:v>
                </c:pt>
                <c:pt idx="6">
                  <c:v>17.328069347206839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D8-46F3-BB82-183C12E6EAF2}"/>
            </c:ext>
          </c:extLst>
        </c:ser>
        <c:ser>
          <c:idx val="1"/>
          <c:order val="1"/>
          <c:tx>
            <c:strRef>
              <c:f>'Wirtschaftlichkeit OGD'!$AJ$49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OGD'!$AH$52:$AH$58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OGD'!$AJ$52:$AJ$58</c:f>
              <c:numCache>
                <c:formatCode>0.00\ "€/m²"</c:formatCode>
                <c:ptCount val="7"/>
                <c:pt idx="0">
                  <c:v>6.4455351533883771</c:v>
                </c:pt>
                <c:pt idx="1">
                  <c:v>9.6683027300825479</c:v>
                </c:pt>
                <c:pt idx="2">
                  <c:v>12.891070306776751</c:v>
                </c:pt>
                <c:pt idx="3">
                  <c:v>16.113837883470936</c:v>
                </c:pt>
                <c:pt idx="4">
                  <c:v>19.336605460165121</c:v>
                </c:pt>
                <c:pt idx="5">
                  <c:v>22.559373036859313</c:v>
                </c:pt>
                <c:pt idx="6">
                  <c:v>25.782140613553256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D8-46F3-BB82-183C12E6E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617728"/>
        <c:axId val="92627712"/>
        <c:axId val="0"/>
      </c:bar3DChart>
      <c:catAx>
        <c:axId val="92617728"/>
        <c:scaling>
          <c:orientation val="minMax"/>
        </c:scaling>
        <c:delete val="0"/>
        <c:axPos val="b"/>
        <c:numFmt formatCode="#,##0\ &quot;mm&quot;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92627712"/>
        <c:crosses val="autoZero"/>
        <c:auto val="1"/>
        <c:lblAlgn val="ctr"/>
        <c:lblOffset val="100"/>
        <c:noMultiLvlLbl val="0"/>
      </c:catAx>
      <c:valAx>
        <c:axId val="92627712"/>
        <c:scaling>
          <c:orientation val="minMax"/>
        </c:scaling>
        <c:delete val="0"/>
        <c:axPos val="l"/>
        <c:majorGridlines/>
        <c:numFmt formatCode="0.00\ &quot;€/m²&quot;" sourceLinked="1"/>
        <c:majorTickMark val="out"/>
        <c:minorTickMark val="none"/>
        <c:tickLblPos val="nextTo"/>
        <c:crossAx val="92617728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779009686569529"/>
          <c:y val="8.9315088429291201E-2"/>
          <c:w val="0.52756140908395188"/>
          <c:h val="0.710175333275959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'Wirtschaftlichkeit OGD'!$BC$49</c:f>
              <c:strCache>
                <c:ptCount val="1"/>
                <c:pt idx="0">
                  <c:v>Wärmekosten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D56B-4AD3-9336-C343828E4BE2}"/>
              </c:ext>
            </c:extLst>
          </c:dPt>
          <c:dLbls>
            <c:dLbl>
              <c:idx val="0"/>
              <c:layout>
                <c:manualLayout>
                  <c:x val="-3.897967777618176E-3"/>
                  <c:y val="-0.11663130619895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6B-4AD3-9336-C343828E4BE2}"/>
                </c:ext>
              </c:extLst>
            </c:dLbl>
            <c:dLbl>
              <c:idx val="1"/>
              <c:layout>
                <c:manualLayout>
                  <c:x val="0"/>
                  <c:y val="-0.1137866401941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6B-4AD3-9336-C343828E4BE2}"/>
                </c:ext>
              </c:extLst>
            </c:dLbl>
            <c:dLbl>
              <c:idx val="2"/>
              <c:layout>
                <c:manualLayout>
                  <c:x val="1.948983888809088E-3"/>
                  <c:y val="-0.10809730818439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6B-4AD3-9336-C343828E4BE2}"/>
                </c:ext>
              </c:extLst>
            </c:dLbl>
            <c:dLbl>
              <c:idx val="3"/>
              <c:layout>
                <c:manualLayout>
                  <c:x val="0"/>
                  <c:y val="-7.1116650121312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56B-4AD3-9336-C343828E4BE2}"/>
                </c:ext>
              </c:extLst>
            </c:dLbl>
            <c:dLbl>
              <c:idx val="4"/>
              <c:layout>
                <c:manualLayout>
                  <c:x val="3.897967777618176E-3"/>
                  <c:y val="2.8446660048525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6B-4AD3-9336-C343828E4BE2}"/>
                </c:ext>
              </c:extLst>
            </c:dLbl>
            <c:dLbl>
              <c:idx val="5"/>
              <c:layout>
                <c:manualLayout>
                  <c:x val="0"/>
                  <c:y val="3.69806580630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6B-4AD3-9336-C343828E4BE2}"/>
                </c:ext>
              </c:extLst>
            </c:dLbl>
            <c:dLbl>
              <c:idx val="6"/>
              <c:layout>
                <c:manualLayout>
                  <c:x val="0"/>
                  <c:y val="7.3961316126165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6B-4AD3-9336-C343828E4B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highlight>
                      <a:srgbClr val="00FFFF"/>
                    </a:highlight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OGD'!$BB$70:$BB$76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OGD'!$BC$88:$BC$94</c:f>
              <c:numCache>
                <c:formatCode>0.00\ "€/m²"</c:formatCode>
                <c:ptCount val="7"/>
                <c:pt idx="0">
                  <c:v>166.94520891202873</c:v>
                </c:pt>
                <c:pt idx="1">
                  <c:v>123.01612762693048</c:v>
                </c:pt>
                <c:pt idx="2">
                  <c:v>99.248413207314471</c:v>
                </c:pt>
                <c:pt idx="3">
                  <c:v>84.352976096649826</c:v>
                </c:pt>
                <c:pt idx="4">
                  <c:v>74.143297642318316</c:v>
                </c:pt>
                <c:pt idx="5">
                  <c:v>66.708837369269787</c:v>
                </c:pt>
                <c:pt idx="6">
                  <c:v>61.053435280109817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6B-4AD3-9336-C343828E4BE2}"/>
            </c:ext>
          </c:extLst>
        </c:ser>
        <c:ser>
          <c:idx val="1"/>
          <c:order val="1"/>
          <c:tx>
            <c:strRef>
              <c:f>'Wirtschaftlichkeit OGD'!$BD$49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'Wirtschaftlichkeit OGD'!$BB$70:$BB$76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OGD'!$BD$88:$BD$94</c:f>
              <c:numCache>
                <c:formatCode>0.00\ "€/m²"</c:formatCode>
                <c:ptCount val="7"/>
                <c:pt idx="0">
                  <c:v>6.6624999999999988</c:v>
                </c:pt>
                <c:pt idx="1">
                  <c:v>9.9937500000000057</c:v>
                </c:pt>
                <c:pt idx="2">
                  <c:v>13.325000000000006</c:v>
                </c:pt>
                <c:pt idx="3">
                  <c:v>16.656250000000011</c:v>
                </c:pt>
                <c:pt idx="4">
                  <c:v>15.990000000000004</c:v>
                </c:pt>
                <c:pt idx="5">
                  <c:v>18.654999999999998</c:v>
                </c:pt>
                <c:pt idx="6">
                  <c:v>21.32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6B-4AD3-9336-C343828E4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567424"/>
        <c:axId val="92568960"/>
        <c:axId val="0"/>
      </c:bar3DChart>
      <c:catAx>
        <c:axId val="92567424"/>
        <c:scaling>
          <c:orientation val="minMax"/>
        </c:scaling>
        <c:delete val="0"/>
        <c:axPos val="b"/>
        <c:numFmt formatCode="#,##0\ &quot;mm&quot;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92568960"/>
        <c:crosses val="autoZero"/>
        <c:auto val="1"/>
        <c:lblAlgn val="ctr"/>
        <c:lblOffset val="100"/>
        <c:noMultiLvlLbl val="0"/>
      </c:catAx>
      <c:valAx>
        <c:axId val="92568960"/>
        <c:scaling>
          <c:orientation val="minMax"/>
        </c:scaling>
        <c:delete val="0"/>
        <c:axPos val="l"/>
        <c:majorGridlines/>
        <c:numFmt formatCode="0.00\ &quot;€/m²&quot;" sourceLinked="1"/>
        <c:majorTickMark val="out"/>
        <c:minorTickMark val="none"/>
        <c:tickLblPos val="nextTo"/>
        <c:crossAx val="92567424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734784829748644"/>
          <c:y val="9.5378620045375687E-2"/>
          <c:w val="0.52861808381334852"/>
          <c:h val="0.700646114150985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'Wirtschaftlichkeit OGD'!$BC$49</c:f>
              <c:strCache>
                <c:ptCount val="1"/>
                <c:pt idx="0">
                  <c:v>Wärmekosten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239D-47A5-BB1D-C75DDD1B04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highlight>
                      <a:srgbClr val="00FFFF"/>
                    </a:highlight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'Wirtschaftlichkeit OGD'!$BG$70:$BG$76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OGD'!$BH$88:$BH$94</c:f>
              <c:numCache>
                <c:formatCode>0.00\ "€/m²"</c:formatCode>
                <c:ptCount val="7"/>
                <c:pt idx="0">
                  <c:v>166.94520891202868</c:v>
                </c:pt>
                <c:pt idx="1">
                  <c:v>123.01612762693046</c:v>
                </c:pt>
                <c:pt idx="2">
                  <c:v>99.248413207314442</c:v>
                </c:pt>
                <c:pt idx="3">
                  <c:v>84.352976096649897</c:v>
                </c:pt>
                <c:pt idx="4">
                  <c:v>74.143297642318274</c:v>
                </c:pt>
                <c:pt idx="5">
                  <c:v>66.708837369269816</c:v>
                </c:pt>
                <c:pt idx="6">
                  <c:v>61.053435280109795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9D-47A5-BB1D-C75DDD1B043D}"/>
            </c:ext>
          </c:extLst>
        </c:ser>
        <c:ser>
          <c:idx val="1"/>
          <c:order val="1"/>
          <c:tx>
            <c:strRef>
              <c:f>'Wirtschaftlichkeit OGD'!$BD$49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highlight>
                      <a:srgbClr val="FFFF00"/>
                    </a:highlight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'Wirtschaftlichkeit OGD'!$BG$70:$BG$76</c:f>
              <c:numCache>
                <c:formatCode>#,##0\ "mm"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'Wirtschaftlichkeit OGD'!$BI$88:$BI$94</c:f>
              <c:numCache>
                <c:formatCode>0.00\ "€/m²"</c:formatCode>
                <c:ptCount val="7"/>
                <c:pt idx="0">
                  <c:v>22.593474914490663</c:v>
                </c:pt>
                <c:pt idx="1">
                  <c:v>25.924724914490653</c:v>
                </c:pt>
                <c:pt idx="2">
                  <c:v>29.255974914490665</c:v>
                </c:pt>
                <c:pt idx="3">
                  <c:v>32.587224914490655</c:v>
                </c:pt>
                <c:pt idx="4">
                  <c:v>28.734779931592534</c:v>
                </c:pt>
                <c:pt idx="5">
                  <c:v>31.399779931592537</c:v>
                </c:pt>
                <c:pt idx="6">
                  <c:v>34.064779931592525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9D-47A5-BB1D-C75DDD1B0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8149248"/>
        <c:axId val="178150784"/>
        <c:axId val="0"/>
      </c:bar3DChart>
      <c:catAx>
        <c:axId val="178149248"/>
        <c:scaling>
          <c:orientation val="minMax"/>
        </c:scaling>
        <c:delete val="0"/>
        <c:axPos val="b"/>
        <c:numFmt formatCode="#,##0\ &quot;mm&quot;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178150784"/>
        <c:crosses val="autoZero"/>
        <c:auto val="1"/>
        <c:lblAlgn val="ctr"/>
        <c:lblOffset val="100"/>
        <c:noMultiLvlLbl val="0"/>
      </c:catAx>
      <c:valAx>
        <c:axId val="178150784"/>
        <c:scaling>
          <c:orientation val="minMax"/>
        </c:scaling>
        <c:delete val="0"/>
        <c:axPos val="l"/>
        <c:majorGridlines/>
        <c:numFmt formatCode="0.00\ &quot;€/m²&quot;" sourceLinked="1"/>
        <c:majorTickMark val="out"/>
        <c:minorTickMark val="none"/>
        <c:tickLblPos val="nextTo"/>
        <c:crossAx val="178149248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0.29875</cdr:x>
      <cdr:y>0</cdr:y>
    </cdr:from>
    <cdr:to>
      <cdr:x>0.65295</cdr:x>
      <cdr:y>0.09798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380113" y="0"/>
          <a:ext cx="1636266" cy="276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600" b="1" dirty="0">
              <a:solidFill>
                <a:srgbClr val="FF0000"/>
              </a:solidFill>
            </a:rPr>
            <a:t>10 Jahre </a:t>
          </a:r>
          <a:r>
            <a:rPr lang="de-DE" sz="1600" b="1" dirty="0"/>
            <a:t>nicht begehbar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0.27806</cdr:x>
      <cdr:y>0.00679</cdr:y>
    </cdr:from>
    <cdr:to>
      <cdr:x>0.66323</cdr:x>
      <cdr:y>0.10375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1181240" y="19399"/>
          <a:ext cx="1636266" cy="277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 dirty="0">
              <a:solidFill>
                <a:srgbClr val="FF0000"/>
              </a:solidFill>
            </a:rPr>
            <a:t>50 Jahre </a:t>
          </a:r>
          <a:r>
            <a:rPr lang="de-DE" sz="1400" b="1" dirty="0"/>
            <a:t>nicht begehbar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0.29465</cdr:x>
      <cdr:y>0.01435</cdr:y>
    </cdr:from>
    <cdr:to>
      <cdr:x>0.67896</cdr:x>
      <cdr:y>0.11266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254509" y="40333"/>
          <a:ext cx="1636266" cy="276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800" b="1" dirty="0"/>
            <a:t>50 Jahre </a:t>
          </a:r>
          <a:r>
            <a:rPr lang="de-DE" sz="1800" dirty="0"/>
            <a:t>begehbar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0.29875</cdr:x>
      <cdr:y>0</cdr:y>
    </cdr:from>
    <cdr:to>
      <cdr:x>0.65295</cdr:x>
      <cdr:y>0.09798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380113" y="0"/>
          <a:ext cx="1636266" cy="276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600" b="1" dirty="0">
              <a:solidFill>
                <a:srgbClr val="FF0000"/>
              </a:solidFill>
            </a:rPr>
            <a:t>10 Jahre </a:t>
          </a:r>
          <a:r>
            <a:rPr lang="de-DE" sz="1600" b="1" dirty="0"/>
            <a:t>nicht begehbar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0.27806</cdr:x>
      <cdr:y>0.00679</cdr:y>
    </cdr:from>
    <cdr:to>
      <cdr:x>0.66323</cdr:x>
      <cdr:y>0.10375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1181240" y="19399"/>
          <a:ext cx="1636266" cy="277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 dirty="0">
              <a:solidFill>
                <a:srgbClr val="00B050"/>
              </a:solidFill>
            </a:rPr>
            <a:t>50 Jahre </a:t>
          </a:r>
          <a:r>
            <a:rPr lang="de-DE" sz="1400" b="1" dirty="0"/>
            <a:t>nicht begehbar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0.29465</cdr:x>
      <cdr:y>0.01435</cdr:y>
    </cdr:from>
    <cdr:to>
      <cdr:x>0.67896</cdr:x>
      <cdr:y>0.11266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254509" y="40333"/>
          <a:ext cx="1636266" cy="276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800" b="1" dirty="0"/>
            <a:t>50 Jahre </a:t>
          </a:r>
          <a:r>
            <a:rPr lang="de-DE" sz="1800" dirty="0"/>
            <a:t>begehbar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EC563-3967-44F7-B7A0-D6ECE00B0629}" type="datetimeFigureOut">
              <a:rPr lang="de-DE" smtClean="0"/>
              <a:pPr/>
              <a:t>22.03.2022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990FC-3A0D-447F-8E00-F6AC1F186B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103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101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351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74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40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046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715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96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537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320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393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677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78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102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25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404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541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240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933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909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918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661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65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999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105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49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106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4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107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328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108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86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109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165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9F98-EAB1-42A7-9A55-C4719FE5D82A}" type="slidenum">
              <a:rPr lang="de-DE" smtClean="0"/>
              <a:pPr/>
              <a:t>110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852936"/>
            <a:ext cx="7772400" cy="2664296"/>
          </a:xfrm>
          <a:ln>
            <a:noFill/>
          </a:ln>
          <a:effectLst>
            <a:outerShdw blurRad="292100" dist="139700" dir="8100000" algn="tl" rotWithShape="0">
              <a:srgbClr val="333333">
                <a:alpha val="65000"/>
              </a:srgbClr>
            </a:outerShdw>
          </a:effectLst>
        </p:spPr>
        <p:txBody>
          <a:bodyPr/>
          <a:lstStyle>
            <a:lvl1pPr algn="ctr">
              <a:defRPr sz="4800">
                <a:solidFill>
                  <a:srgbClr val="68000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3B7483-95F3-4561-8DEB-E82D286AC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0"/>
            <a:ext cx="1116473" cy="8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4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066D03-D0E2-4A58-8FAF-118CBF6D7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82" y="0"/>
            <a:ext cx="179505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3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A16299-1BBB-430A-8A73-464F48A5A9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82" y="0"/>
            <a:ext cx="1795051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2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E7FE22-BA9A-4E00-8F3D-9B74199897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43" y="0"/>
            <a:ext cx="1337590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B35683B-E6C1-49D4-835F-024FA89C8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66" y="0"/>
            <a:ext cx="1612067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8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0A0CE8-BA16-4FC2-9586-722DAC313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82" y="0"/>
            <a:ext cx="1795051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2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73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 txBox="1">
            <a:spLocks/>
          </p:cNvSpPr>
          <p:nvPr userDrawn="1"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840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>
                <a:lumMod val="95000"/>
              </a:schemeClr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6679"/>
            <a:ext cx="2381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51520" y="1340768"/>
            <a:ext cx="8645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nhaltsplatzhalter 4"/>
          <p:cNvSpPr txBox="1">
            <a:spLocks/>
          </p:cNvSpPr>
          <p:nvPr/>
        </p:nvSpPr>
        <p:spPr>
          <a:xfrm>
            <a:off x="8532440" y="6381328"/>
            <a:ext cx="611560" cy="36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5B28C8-1AF0-460F-908A-3AD0FF333D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93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68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par-blog.blogspot.com/" TargetMode="Externa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jpe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7.jpe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3.emf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ved.net/energieberater" TargetMode="External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peg-institut.de/" TargetMode="External"/><Relationship Id="rId1" Type="http://schemas.openxmlformats.org/officeDocument/2006/relationships/slideLayout" Target="../slideLayouts/slideLayout8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fa.de/DE/Energie/Effiziente_Gebaeude/Sanierung_Wohngebaeude/Gebaeudehuelle/gebaeudehuelle_node.html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fa.de/DE/Energie/Effiziente_Gebaeude/Sanierung_Wohngebaeude/Gebaeudehuelle/gebaeudehuelle_node.html" TargetMode="External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ablacar.de/" TargetMode="External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../../Dropbox/Christoph%20v%20Stein/exel-Berechnungen/Dachfl&#228;chenberechnung2_g.xls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eg-institut.de/" TargetMode="External"/><Relationship Id="rId2" Type="http://schemas.openxmlformats.org/officeDocument/2006/relationships/hyperlink" Target="http://www.fved.net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91C8B-22B4-491B-AE0F-87C71E1B0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1916832"/>
            <a:ext cx="8784976" cy="2664296"/>
          </a:xfrm>
        </p:spPr>
        <p:txBody>
          <a:bodyPr/>
          <a:lstStyle/>
          <a:p>
            <a:r>
              <a:rPr lang="de-DE" dirty="0"/>
              <a:t>Willkommen beim</a:t>
            </a:r>
            <a:br>
              <a:rPr lang="de-DE" dirty="0"/>
            </a:br>
            <a:r>
              <a:rPr lang="de-DE" dirty="0"/>
              <a:t>Fachverband Einblasdämmung</a:t>
            </a:r>
            <a:br>
              <a:rPr lang="de-DE" dirty="0"/>
            </a:br>
            <a:r>
              <a:rPr lang="de-DE" dirty="0"/>
              <a:t>FVED e.V.</a:t>
            </a:r>
            <a:br>
              <a:rPr lang="de-DE" dirty="0"/>
            </a:br>
            <a:r>
              <a:rPr lang="de-DE" dirty="0">
                <a:solidFill>
                  <a:srgbClr val="0070C0"/>
                </a:solidFill>
              </a:rPr>
              <a:t>www.fved.net</a:t>
            </a:r>
            <a:br>
              <a:rPr lang="de-DE" dirty="0"/>
            </a:br>
            <a:r>
              <a:rPr lang="de-DE" sz="1600" dirty="0">
                <a:solidFill>
                  <a:schemeClr val="tx1"/>
                </a:solidFill>
              </a:rPr>
              <a:t>Moderation Arnold Drewer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Die Veranstaltung beginnt um 18.00 Uhr</a:t>
            </a:r>
          </a:p>
        </p:txBody>
      </p:sp>
    </p:spTree>
    <p:extLst>
      <p:ext uri="{BB962C8B-B14F-4D97-AF65-F5344CB8AC3E}">
        <p14:creationId xmlns:p14="http://schemas.microsoft.com/office/powerpoint/2010/main" val="1976527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976664" cy="994122"/>
          </a:xfrm>
        </p:spPr>
        <p:txBody>
          <a:bodyPr/>
          <a:lstStyle/>
          <a:p>
            <a:r>
              <a:rPr lang="de-DE" dirty="0"/>
              <a:t>Gaskosten 10.000 kWh/a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D42D5C-96ED-4CB4-82AB-DF8F6253C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6"/>
            <a:ext cx="7559695" cy="540060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55247F8-B7A0-48DE-9B31-CE861246F49A}"/>
              </a:ext>
            </a:extLst>
          </p:cNvPr>
          <p:cNvSpPr txBox="1"/>
          <p:nvPr/>
        </p:nvSpPr>
        <p:spPr>
          <a:xfrm>
            <a:off x="5292080" y="3916326"/>
            <a:ext cx="3640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17 </a:t>
            </a:r>
            <a:r>
              <a:rPr lang="de-DE" sz="3600" b="1" dirty="0" err="1"/>
              <a:t>bzw</a:t>
            </a:r>
            <a:r>
              <a:rPr lang="de-DE" sz="3600" b="1" dirty="0"/>
              <a:t> 20 ct/kWh</a:t>
            </a:r>
          </a:p>
        </p:txBody>
      </p:sp>
    </p:spTree>
    <p:extLst>
      <p:ext uri="{BB962C8B-B14F-4D97-AF65-F5344CB8AC3E}">
        <p14:creationId xmlns:p14="http://schemas.microsoft.com/office/powerpoint/2010/main" val="38528238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6BC16D4-FF54-43EC-A958-6477160A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C995E26-A5C2-46E3-B835-74508AD0B857}"/>
              </a:ext>
            </a:extLst>
          </p:cNvPr>
          <p:cNvSpPr txBox="1"/>
          <p:nvPr/>
        </p:nvSpPr>
        <p:spPr>
          <a:xfrm>
            <a:off x="539552" y="2564904"/>
            <a:ext cx="7327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2.500 – 4.500 €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Förderfähig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8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5 - 10%</a:t>
            </a:r>
          </a:p>
        </p:txBody>
      </p:sp>
    </p:spTree>
    <p:extLst>
      <p:ext uri="{BB962C8B-B14F-4D97-AF65-F5344CB8AC3E}">
        <p14:creationId xmlns:p14="http://schemas.microsoft.com/office/powerpoint/2010/main" val="23573306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D5F7DC1-EFAF-4E92-9F20-60D53C8D0FA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11 Decke - Nagelbinderkonstruktion</a:t>
            </a:r>
          </a:p>
        </p:txBody>
      </p:sp>
    </p:spTree>
    <p:extLst>
      <p:ext uri="{BB962C8B-B14F-4D97-AF65-F5344CB8AC3E}">
        <p14:creationId xmlns:p14="http://schemas.microsoft.com/office/powerpoint/2010/main" val="2106133375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/>
          <p:cNvSpPr/>
          <p:nvPr/>
        </p:nvSpPr>
        <p:spPr>
          <a:xfrm>
            <a:off x="2677986" y="4762889"/>
            <a:ext cx="3384295" cy="44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2453376" y="4618873"/>
            <a:ext cx="750472" cy="72008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30" name="Gerade Verbindung mit Pfeil 29"/>
          <p:cNvCxnSpPr>
            <a:endCxn id="50" idx="0"/>
          </p:cNvCxnSpPr>
          <p:nvPr/>
        </p:nvCxnSpPr>
        <p:spPr>
          <a:xfrm flipH="1">
            <a:off x="2828612" y="2820981"/>
            <a:ext cx="1431130" cy="1797892"/>
          </a:xfrm>
          <a:prstGeom prst="straightConnector1">
            <a:avLst/>
          </a:prstGeom>
          <a:ln w="127000">
            <a:solidFill>
              <a:srgbClr val="92D050">
                <a:alpha val="4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4768801" y="2820981"/>
            <a:ext cx="1495469" cy="1832155"/>
          </a:xfrm>
          <a:prstGeom prst="straightConnector1">
            <a:avLst/>
          </a:prstGeom>
          <a:ln w="127000">
            <a:solidFill>
              <a:srgbClr val="0D21E3">
                <a:alpha val="4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519772" y="3609020"/>
            <a:ext cx="42124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Modernisierung Gewerbe-Immobilien</a:t>
            </a:r>
          </a:p>
        </p:txBody>
      </p:sp>
      <p:pic>
        <p:nvPicPr>
          <p:cNvPr id="18" name="Picture 2" descr="C:\Dokumente und Einstellungen\arnold\Eigene Dateien\Dropbox\Kiel\fertig\Grundschule Suchsdorf\DSCI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88" y="1772816"/>
            <a:ext cx="6587667" cy="4940751"/>
          </a:xfrm>
          <a:prstGeom prst="rect">
            <a:avLst/>
          </a:prstGeom>
          <a:noFill/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0D5F7DC1-EFAF-4E92-9F20-60D53C8D0FA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latin typeface="Arial" pitchFamily="34" charset="0"/>
                <a:cs typeface="Arial" pitchFamily="34" charset="0"/>
              </a:rPr>
              <a:t>11 – Einblasdämmung Nagelbinderkonstruktion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66465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6A9C1AF-0723-4C1B-99D5-FC13C493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11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Nagelbinderkonstruktion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42D036-DC49-451C-920A-7015AC6F7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2" y="1595364"/>
            <a:ext cx="7219680" cy="471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265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/>
          <p:cNvSpPr/>
          <p:nvPr/>
        </p:nvSpPr>
        <p:spPr>
          <a:xfrm>
            <a:off x="2677986" y="4762889"/>
            <a:ext cx="3384295" cy="44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2453376" y="4618873"/>
            <a:ext cx="750472" cy="72008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30" name="Gerade Verbindung mit Pfeil 29"/>
          <p:cNvCxnSpPr>
            <a:endCxn id="50" idx="0"/>
          </p:cNvCxnSpPr>
          <p:nvPr/>
        </p:nvCxnSpPr>
        <p:spPr>
          <a:xfrm flipH="1">
            <a:off x="2828612" y="2820981"/>
            <a:ext cx="1431130" cy="1797892"/>
          </a:xfrm>
          <a:prstGeom prst="straightConnector1">
            <a:avLst/>
          </a:prstGeom>
          <a:ln w="127000">
            <a:solidFill>
              <a:srgbClr val="92D050">
                <a:alpha val="4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4768801" y="2820981"/>
            <a:ext cx="1495469" cy="1832155"/>
          </a:xfrm>
          <a:prstGeom prst="straightConnector1">
            <a:avLst/>
          </a:prstGeom>
          <a:ln w="127000">
            <a:solidFill>
              <a:srgbClr val="0D21E3">
                <a:alpha val="4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519772" y="3609020"/>
            <a:ext cx="42124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Modernisierung Gewerbe-Immobilien</a:t>
            </a:r>
          </a:p>
        </p:txBody>
      </p:sp>
      <p:pic>
        <p:nvPicPr>
          <p:cNvPr id="5122" name="Picture 2" descr="C:\Dokumente und Einstellungen\arnold\Eigene Dateien\1 IPEG\D  Ä  M  M  U  N  G\05 Fotos\OG-Decke\Nagelbinderkonstr. mit und ohne Laufsteg\Serie01\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3218"/>
            <a:ext cx="6587666" cy="4940749"/>
          </a:xfrm>
          <a:prstGeom prst="rect">
            <a:avLst/>
          </a:prstGeom>
          <a:noFill/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latin typeface="Arial" pitchFamily="34" charset="0"/>
                <a:cs typeface="Arial" pitchFamily="34" charset="0"/>
              </a:rPr>
              <a:t>11 – Einblasdämmung Nagelbinderkonstruktion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65731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latin typeface="Arial" pitchFamily="34" charset="0"/>
                <a:cs typeface="Arial" pitchFamily="34" charset="0"/>
              </a:rPr>
              <a:t>11 – Einblasdämmung Nagelbinderkonstruktion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7B8AF3-D242-4A48-928B-5F87E7BD6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796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51073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latin typeface="Arial" pitchFamily="34" charset="0"/>
                <a:cs typeface="Arial" pitchFamily="34" charset="0"/>
              </a:rPr>
              <a:t>11 – Einblasdämmung Nagelbinderkonstruktion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D01975-F7E4-4122-8F00-9CF168FEB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6948265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45088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latin typeface="Arial" pitchFamily="34" charset="0"/>
                <a:cs typeface="Arial" pitchFamily="34" charset="0"/>
              </a:rPr>
              <a:t>11 – Einblasdämmung Nagelbinderkonstruktion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01C6A9-E730-463C-8AC3-038D28DE3065}"/>
              </a:ext>
            </a:extLst>
          </p:cNvPr>
          <p:cNvSpPr txBox="1"/>
          <p:nvPr/>
        </p:nvSpPr>
        <p:spPr>
          <a:xfrm>
            <a:off x="539552" y="2564904"/>
            <a:ext cx="7327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2.000 – 3.000 €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Förderfähig (20% + x)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3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10%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Produkte:				Zellulose oder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Supafil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87159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12 – Einblasdämmung Zwischensparren- plus Aufsparrendämmung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976939-DDBA-48AD-A8DD-5C544A2D6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5937"/>
            <a:ext cx="6991350" cy="45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50410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13 – Einblasdämmung Zwischensparrendämmung gegen Unterspannbahn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F0CE9D-4D80-4D97-BD63-13E51CAB5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21104"/>
            <a:ext cx="4972946" cy="5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7000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848872" cy="994122"/>
          </a:xfrm>
        </p:spPr>
        <p:txBody>
          <a:bodyPr/>
          <a:lstStyle/>
          <a:p>
            <a:r>
              <a:rPr lang="de-DE" dirty="0"/>
              <a:t>Wir finanzieren den russischen Angriff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55247F8-B7A0-48DE-9B31-CE861246F49A}"/>
              </a:ext>
            </a:extLst>
          </p:cNvPr>
          <p:cNvSpPr txBox="1"/>
          <p:nvPr/>
        </p:nvSpPr>
        <p:spPr>
          <a:xfrm>
            <a:off x="395536" y="1700808"/>
            <a:ext cx="8537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Gaslieferung Russland:		55 Mrd. m³/a</a:t>
            </a:r>
          </a:p>
          <a:p>
            <a:r>
              <a:rPr lang="de-DE" sz="3600" b="1" dirty="0"/>
              <a:t>Gasverbrauch Gebäude:		28 Mrd. m³/a</a:t>
            </a:r>
          </a:p>
          <a:p>
            <a:r>
              <a:rPr lang="de-DE" sz="3600" b="1" dirty="0"/>
              <a:t>Einsparbar durch niedriginvestive Dämmverfahren:			7 Mrd. m³/a</a:t>
            </a:r>
          </a:p>
        </p:txBody>
      </p:sp>
    </p:spTree>
    <p:extLst>
      <p:ext uri="{BB962C8B-B14F-4D97-AF65-F5344CB8AC3E}">
        <p14:creationId xmlns:p14="http://schemas.microsoft.com/office/powerpoint/2010/main" val="100146337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14 – Einblasdämmung Abseite mit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405EEC-ED68-4A58-BD34-3C045B706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9867"/>
            <a:ext cx="4896544" cy="52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64816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15 – Einblasdämmung Drempel ausblasen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77057E-09BA-46CC-B8A4-2BFD413AA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56814"/>
            <a:ext cx="4011910" cy="53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4475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15 – Einblasdämmung Drempel ausblasen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EE6378-16E5-475B-9500-51C552012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82" y="1507532"/>
            <a:ext cx="4764764" cy="504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8229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15 – Einblasdämmung Drempel ausblasen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82203A-C08B-4CEC-BFF6-55BAE5CF0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88840"/>
            <a:ext cx="476963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4111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15 – Einblasdämmung Drempel ausblasen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9D4096-C382-48BC-9365-B73DE63F0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24338"/>
            <a:ext cx="4083918" cy="544522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0B76421-6158-4B8D-A8B3-21D2D07338F4}"/>
              </a:ext>
            </a:extLst>
          </p:cNvPr>
          <p:cNvSpPr txBox="1"/>
          <p:nvPr/>
        </p:nvSpPr>
        <p:spPr>
          <a:xfrm>
            <a:off x="5076056" y="2492896"/>
            <a:ext cx="367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Max. 1 m Dämmstoff!</a:t>
            </a:r>
          </a:p>
        </p:txBody>
      </p:sp>
    </p:spTree>
    <p:extLst>
      <p:ext uri="{BB962C8B-B14F-4D97-AF65-F5344CB8AC3E}">
        <p14:creationId xmlns:p14="http://schemas.microsoft.com/office/powerpoint/2010/main" val="2128818452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15 – Einblasdämmung Drempel ausblasen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3188BC-B8B1-41B0-81F4-45A8E2713605}"/>
              </a:ext>
            </a:extLst>
          </p:cNvPr>
          <p:cNvSpPr txBox="1"/>
          <p:nvPr/>
        </p:nvSpPr>
        <p:spPr>
          <a:xfrm>
            <a:off x="539552" y="2564904"/>
            <a:ext cx="7327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1.000 – 1.500 €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Förderfähig (20% + x)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3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5 - 10%</a:t>
            </a:r>
          </a:p>
        </p:txBody>
      </p:sp>
    </p:spTree>
    <p:extLst>
      <p:ext uri="{BB962C8B-B14F-4D97-AF65-F5344CB8AC3E}">
        <p14:creationId xmlns:p14="http://schemas.microsoft.com/office/powerpoint/2010/main" val="3560420631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16 – belüftetes Flachdach Holz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C571354-CB33-458C-ABA8-5AF435740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9977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78067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16 – belüftetes Flachdach Holz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B8054D-E106-4C64-8C35-3940A87A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164404"/>
            <a:ext cx="8928992" cy="31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47641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16 – belüftetes Flachdach Holz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25BA76-EDB1-436D-B28C-EF417AD7C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4" y="2174132"/>
            <a:ext cx="9087504" cy="27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25575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16 – belüftetes Flachdach Holz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E6D28D-61F1-4C36-A9BF-49AD5BBC4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6779"/>
            <a:ext cx="3960440" cy="52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702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976664" cy="994122"/>
          </a:xfrm>
        </p:spPr>
        <p:txBody>
          <a:bodyPr/>
          <a:lstStyle/>
          <a:p>
            <a:r>
              <a:rPr lang="de-DE" dirty="0"/>
              <a:t>Strompreise 4.000 kWh/a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A0702C-0E4B-419F-9D41-D3076B507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" y="1253344"/>
            <a:ext cx="8984759" cy="54487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A447BB-25B0-41D7-8D4B-5DB515708A61}"/>
              </a:ext>
            </a:extLst>
          </p:cNvPr>
          <p:cNvSpPr txBox="1"/>
          <p:nvPr/>
        </p:nvSpPr>
        <p:spPr>
          <a:xfrm>
            <a:off x="6300192" y="3793064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42 ct/kWh</a:t>
            </a:r>
          </a:p>
        </p:txBody>
      </p:sp>
    </p:spTree>
    <p:extLst>
      <p:ext uri="{BB962C8B-B14F-4D97-AF65-F5344CB8AC3E}">
        <p14:creationId xmlns:p14="http://schemas.microsoft.com/office/powerpoint/2010/main" val="155812732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17 – belüftetes Flachdach Beton MFH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05757D-F469-48DB-ABB0-0AAA39C57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" y="2368684"/>
            <a:ext cx="8653084" cy="264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40024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17 – belüftetes Flachdach Beton MFH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20F11B-428F-48B3-A742-C1DF18F3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705" y="2345986"/>
            <a:ext cx="8752065" cy="28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1058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17 – belüftetes Flachdach Beton MFH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EEAF060-62ED-4FA3-AC39-3E20D2562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" y="1470394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07650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17 – belüftetes Flachdach Beton MFH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E44E1A4-302B-4ED8-8411-33785D675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96973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37448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17 – belüftetes Flachdach Beton MFH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2FF6710-F24F-4928-B949-DA7D1CB02420}"/>
              </a:ext>
            </a:extLst>
          </p:cNvPr>
          <p:cNvSpPr txBox="1"/>
          <p:nvPr/>
        </p:nvSpPr>
        <p:spPr>
          <a:xfrm>
            <a:off x="539552" y="2564904"/>
            <a:ext cx="7327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4.000 – 5.000 €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Förderfähig (20% + x)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8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10%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Produkte:				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Supafil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oder Zellulose</a:t>
            </a:r>
          </a:p>
        </p:txBody>
      </p:sp>
    </p:spTree>
    <p:extLst>
      <p:ext uri="{BB962C8B-B14F-4D97-AF65-F5344CB8AC3E}">
        <p14:creationId xmlns:p14="http://schemas.microsoft.com/office/powerpoint/2010/main" val="3068428489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18 – Flachdach Umwandlung belüftet zu unbelüftet - Bungalows</a:t>
            </a:r>
          </a:p>
        </p:txBody>
      </p:sp>
      <p:pic>
        <p:nvPicPr>
          <p:cNvPr id="8" name="Grafik 7" descr="Ein Bild, das Baum, Gebäude, Himmel, draußen enthält.&#10;&#10;Automatisch generierte Beschreibung">
            <a:extLst>
              <a:ext uri="{FF2B5EF4-FFF2-40B4-BE49-F238E27FC236}">
                <a16:creationId xmlns:a16="http://schemas.microsoft.com/office/drawing/2014/main" id="{6AC7592B-6C2C-4E8B-806F-1B97F0773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46802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91237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18 – Flachdach Umwandlung belüftet zu unbelüftet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4BE114-F199-4B23-A2B5-739BC735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9" y="2624846"/>
            <a:ext cx="6626529" cy="210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36640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18 – Flachdach Umwandlung belüftet zu unbelüftet</a:t>
            </a:r>
          </a:p>
        </p:txBody>
      </p:sp>
      <p:pic>
        <p:nvPicPr>
          <p:cNvPr id="6" name="Grafik 5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E5C9D839-8736-4065-BFB2-16C0E4692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9" y="1988840"/>
            <a:ext cx="7024980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2658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91680" y="320040"/>
            <a:ext cx="1656184" cy="34109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815272" y="260648"/>
            <a:ext cx="5933192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endParaRPr lang="de-DE" sz="380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E54AED7-5060-4D53-9A71-5F607318BE0C}"/>
              </a:ext>
            </a:extLst>
          </p:cNvPr>
          <p:cNvSpPr txBox="1">
            <a:spLocks/>
          </p:cNvSpPr>
          <p:nvPr/>
        </p:nvSpPr>
        <p:spPr>
          <a:xfrm>
            <a:off x="457200" y="39194"/>
            <a:ext cx="6059016" cy="1229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18 – Flachdach Umwandlung belüftet zu unbelüftet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50EACB-EB3E-4E36-B55F-55849143E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479" y="2299334"/>
            <a:ext cx="6836431" cy="314589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5472633-64BC-4CC4-9805-D6A014E624D5}"/>
              </a:ext>
            </a:extLst>
          </p:cNvPr>
          <p:cNvSpPr txBox="1"/>
          <p:nvPr/>
        </p:nvSpPr>
        <p:spPr>
          <a:xfrm>
            <a:off x="7040219" y="2647001"/>
            <a:ext cx="210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Umkehrdach:</a:t>
            </a:r>
          </a:p>
          <a:p>
            <a:r>
              <a:rPr lang="de-DE" dirty="0"/>
              <a:t>Passivhaus-Standard</a:t>
            </a:r>
          </a:p>
          <a:p>
            <a:r>
              <a:rPr lang="de-DE" dirty="0"/>
              <a:t>0,1 W/m²K</a:t>
            </a:r>
          </a:p>
          <a:p>
            <a:r>
              <a:rPr lang="de-DE" dirty="0"/>
              <a:t>Dachbegrünung</a:t>
            </a:r>
          </a:p>
        </p:txBody>
      </p:sp>
    </p:spTree>
    <p:extLst>
      <p:ext uri="{BB962C8B-B14F-4D97-AF65-F5344CB8AC3E}">
        <p14:creationId xmlns:p14="http://schemas.microsoft.com/office/powerpoint/2010/main" val="557495532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9079DA1-E8BE-4838-99D9-83800AEC0F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A3821A-9904-4020-9F74-751D0B854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856" y="2735093"/>
            <a:ext cx="9529673" cy="19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56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976664" cy="994122"/>
          </a:xfrm>
        </p:spPr>
        <p:txBody>
          <a:bodyPr/>
          <a:lstStyle/>
          <a:p>
            <a:r>
              <a:rPr lang="de-DE" dirty="0"/>
              <a:t>Diesel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711E98-DDDF-44A3-8270-C15198843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77" y="284835"/>
            <a:ext cx="3036571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89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Mit Asche/Schlacke/Lehm teilweise oder ganz gefüllt</a:t>
            </a:r>
          </a:p>
          <a:p>
            <a:r>
              <a:rPr lang="de-DE" sz="2400" dirty="0"/>
              <a:t>Ohne Füllung</a:t>
            </a:r>
          </a:p>
          <a:p>
            <a:r>
              <a:rPr lang="de-DE" sz="2400" dirty="0"/>
              <a:t>Teilweise gedämmt (neuere Gebäude)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 descr="C:\Dokumente und Einstellungen\arnold\Eigene Dateien\1 IPEG\D  Ä  M  M  U  N  G\05 Fotos\OG-Decke\Hbl- nur Hohlraumdämmung\Serie01\Zellulose_unter_Diele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538043"/>
            <a:ext cx="5378940" cy="4034205"/>
          </a:xfrm>
          <a:prstGeom prst="rect">
            <a:avLst/>
          </a:prstGeom>
          <a:noFill/>
        </p:spPr>
      </p:pic>
      <p:pic>
        <p:nvPicPr>
          <p:cNvPr id="10" name="Picture 2" descr="C:\Dokumente und Einstellungen\arnold\Eigene Dateien\1 IPEG\D  Ä  M  M  U  N  G\05 Fotos\OG-Decke\Hbl- nur Hohlraumdämmung\Serie01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538044"/>
            <a:ext cx="5378939" cy="4034204"/>
          </a:xfrm>
          <a:prstGeom prst="rect">
            <a:avLst/>
          </a:prstGeom>
          <a:noFill/>
        </p:spPr>
      </p:pic>
      <p:pic>
        <p:nvPicPr>
          <p:cNvPr id="186370" name="Picture 2" descr="C:\Users\arnold\Documents\1 IPEG\D  Ä  M  M  U  N  G\05 Fotos\OG-Decke\Hbl- nur Hohlraumdämmung\Serie01\018beschnitt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559062"/>
            <a:ext cx="3960440" cy="4298938"/>
          </a:xfrm>
          <a:prstGeom prst="rect">
            <a:avLst/>
          </a:prstGeom>
          <a:noFill/>
        </p:spPr>
      </p:pic>
      <p:pic>
        <p:nvPicPr>
          <p:cNvPr id="186371" name="Picture 3" descr="C:\Users\arnold\Documents\1 IPEG\D  Ä  M  M  U  N  G\05 Fotos\OG-Decke\Hbl- nur Hohlraumdämmung\Serie02\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2537520"/>
            <a:ext cx="5760640" cy="4320480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9079DA1-E8BE-4838-99D9-83800AEC0F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</p:spTree>
    <p:extLst>
      <p:ext uri="{BB962C8B-B14F-4D97-AF65-F5344CB8AC3E}">
        <p14:creationId xmlns:p14="http://schemas.microsoft.com/office/powerpoint/2010/main" val="18621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Mit Asche/Schlacke/Lehm teilweise oder ganz gefüllt</a:t>
            </a:r>
          </a:p>
          <a:p>
            <a:r>
              <a:rPr lang="de-DE" sz="2400" dirty="0"/>
              <a:t>Ohne Füllung</a:t>
            </a:r>
          </a:p>
          <a:p>
            <a:r>
              <a:rPr lang="de-DE" sz="2400" dirty="0"/>
              <a:t>Teilweise gedämmt (neuere Gebäude)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6610" name="Picture 2" descr="C:\Users\arnold\Desktop\Neuer Ordner (3)\21.06.2013 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708920"/>
            <a:ext cx="6223619" cy="4149080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28125E4-AF2E-4B83-9CBE-080FDB4E7C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</p:spTree>
    <p:extLst>
      <p:ext uri="{BB962C8B-B14F-4D97-AF65-F5344CB8AC3E}">
        <p14:creationId xmlns:p14="http://schemas.microsoft.com/office/powerpoint/2010/main" val="157984061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/>
              <a:t>Hinterlüftete</a:t>
            </a:r>
            <a:r>
              <a:rPr lang="de-DE" sz="2400" dirty="0"/>
              <a:t> Dämmung</a:t>
            </a:r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5346" name="Picture 2" descr="C:\Users\arnold\Desktop\ogd_hohl\DSCI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19461"/>
            <a:ext cx="5544615" cy="4238539"/>
          </a:xfrm>
          <a:prstGeom prst="rect">
            <a:avLst/>
          </a:prstGeom>
          <a:noFill/>
        </p:spPr>
      </p:pic>
      <p:pic>
        <p:nvPicPr>
          <p:cNvPr id="185347" name="Picture 3" descr="C:\Users\arnold\Desktop\ogd_hohl\DSCI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708920"/>
            <a:ext cx="5616623" cy="4149080"/>
          </a:xfrm>
          <a:prstGeom prst="rect">
            <a:avLst/>
          </a:prstGeom>
          <a:noFill/>
        </p:spPr>
      </p:pic>
      <p:pic>
        <p:nvPicPr>
          <p:cNvPr id="185348" name="Picture 4" descr="C:\Users\arnold\Desktop\ogd_hohl\DSCI0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807550"/>
            <a:ext cx="5616624" cy="4050450"/>
          </a:xfrm>
          <a:prstGeom prst="rect">
            <a:avLst/>
          </a:prstGeom>
          <a:noFill/>
        </p:spPr>
      </p:pic>
      <p:pic>
        <p:nvPicPr>
          <p:cNvPr id="185349" name="Picture 5" descr="C:\Users\arnold\Desktop\ogd_hohl\DSCI0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591526"/>
            <a:ext cx="5760640" cy="4266474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851C84-7FD8-44C7-B8D5-7779D2FA9B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</p:spTree>
    <p:extLst>
      <p:ext uri="{BB962C8B-B14F-4D97-AF65-F5344CB8AC3E}">
        <p14:creationId xmlns:p14="http://schemas.microsoft.com/office/powerpoint/2010/main" val="180187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/>
              <a:t>Hinterlüftete</a:t>
            </a:r>
            <a:r>
              <a:rPr lang="de-DE" sz="2400" dirty="0"/>
              <a:t> Dämmung</a:t>
            </a:r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Grafik 7" descr="http://daemmung.benz-baustoffe24.de/media/catalog/product/cache/5/image/9df78eab33525d08d6e5fb8d27136e95/2/2/2272_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5328592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</p:spTree>
    <p:extLst>
      <p:ext uri="{BB962C8B-B14F-4D97-AF65-F5344CB8AC3E}">
        <p14:creationId xmlns:p14="http://schemas.microsoft.com/office/powerpoint/2010/main" val="292476710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3B1C86-3689-4EFC-B80D-1CBA36537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7" y="1521303"/>
            <a:ext cx="6960087" cy="52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352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94380C-2E6F-469B-8852-FA555ED23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25366"/>
            <a:ext cx="8712968" cy="19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9299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19 – Hohlräume in Holzbalkendecken ausblasen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F7AF10E-7170-4D79-B575-8DDDBD325D92}"/>
              </a:ext>
            </a:extLst>
          </p:cNvPr>
          <p:cNvSpPr txBox="1"/>
          <p:nvPr/>
        </p:nvSpPr>
        <p:spPr>
          <a:xfrm>
            <a:off x="539552" y="2564904"/>
            <a:ext cx="7327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3.000 – 3.500 €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8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5 - 10%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Produkte:				Zellulose</a:t>
            </a:r>
          </a:p>
        </p:txBody>
      </p:sp>
    </p:spTree>
    <p:extLst>
      <p:ext uri="{BB962C8B-B14F-4D97-AF65-F5344CB8AC3E}">
        <p14:creationId xmlns:p14="http://schemas.microsoft.com/office/powerpoint/2010/main" val="424894945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20 – PU-Sprühdämmung Kellerabgang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DBDAE2-AAD5-413A-8C46-4695FC2DB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1412776"/>
            <a:ext cx="306293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3175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20 – PU-Sprühdämmung Kellerabgang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65C1B5-F485-478D-ADF5-00483CA10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808001" cy="50985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431CD6-FD39-4CA1-9F40-9EA803C2C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03647"/>
            <a:ext cx="3808000" cy="50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6276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20 – Sprühdämmung Kellerabgang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FA66CB0-840B-4889-9787-779153BBD73C}"/>
              </a:ext>
            </a:extLst>
          </p:cNvPr>
          <p:cNvSpPr txBox="1"/>
          <p:nvPr/>
        </p:nvSpPr>
        <p:spPr>
          <a:xfrm>
            <a:off x="539552" y="2564904"/>
            <a:ext cx="7879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1.000 – 1.500 €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10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3-5%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Produkte:				PU-Sprühdämmung (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Pluimers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3090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Line 11"/>
          <p:cNvSpPr>
            <a:spLocks noChangeShapeType="1"/>
          </p:cNvSpPr>
          <p:nvPr/>
        </p:nvSpPr>
        <p:spPr bwMode="auto">
          <a:xfrm>
            <a:off x="500063" y="1571625"/>
            <a:ext cx="8207375" cy="0"/>
          </a:xfrm>
          <a:prstGeom prst="line">
            <a:avLst/>
          </a:prstGeom>
          <a:noFill/>
          <a:ln w="15875">
            <a:solidFill>
              <a:srgbClr val="D57B03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9223" name="Line 11"/>
          <p:cNvSpPr>
            <a:spLocks noChangeShapeType="1"/>
          </p:cNvSpPr>
          <p:nvPr/>
        </p:nvSpPr>
        <p:spPr bwMode="auto">
          <a:xfrm>
            <a:off x="500063" y="6072188"/>
            <a:ext cx="8207375" cy="0"/>
          </a:xfrm>
          <a:prstGeom prst="line">
            <a:avLst/>
          </a:prstGeom>
          <a:noFill/>
          <a:ln w="15875">
            <a:solidFill>
              <a:srgbClr val="D57B03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9228" name="Picture 14" descr="image353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2071688"/>
            <a:ext cx="33655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 Box 6"/>
          <p:cNvSpPr txBox="1">
            <a:spLocks noChangeArrowheads="1"/>
          </p:cNvSpPr>
          <p:nvPr/>
        </p:nvSpPr>
        <p:spPr bwMode="auto">
          <a:xfrm>
            <a:off x="1071563" y="2786063"/>
            <a:ext cx="3097212" cy="2432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de-DE" sz="1600" b="1" dirty="0">
                <a:solidFill>
                  <a:schemeClr val="tx2"/>
                </a:solidFill>
              </a:rPr>
              <a:t>Der mit Abstand größte Energiebedarf im Haushalt   	die Raumheizung</a:t>
            </a:r>
            <a:r>
              <a:rPr lang="de-DE" b="1" dirty="0">
                <a:solidFill>
                  <a:schemeClr val="tx2"/>
                </a:solidFill>
              </a:rPr>
              <a:t>.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de-DE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9230" name="AutoShape 7"/>
          <p:cNvSpPr>
            <a:spLocks noChangeArrowheads="1"/>
          </p:cNvSpPr>
          <p:nvPr/>
        </p:nvSpPr>
        <p:spPr bwMode="auto">
          <a:xfrm>
            <a:off x="1214438" y="3643313"/>
            <a:ext cx="615950" cy="357187"/>
          </a:xfrm>
          <a:prstGeom prst="rightArrow">
            <a:avLst>
              <a:gd name="adj1" fmla="val 50000"/>
              <a:gd name="adj2" fmla="val 37307"/>
            </a:avLst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9231" name="Textfeld 19"/>
          <p:cNvSpPr txBox="1">
            <a:spLocks noChangeArrowheads="1"/>
          </p:cNvSpPr>
          <p:nvPr/>
        </p:nvSpPr>
        <p:spPr bwMode="auto">
          <a:xfrm>
            <a:off x="251520" y="404664"/>
            <a:ext cx="69847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rgbClr val="680000"/>
                </a:solidFill>
              </a:rPr>
              <a:t>Energiebedarf eines Haushalts</a:t>
            </a:r>
          </a:p>
        </p:txBody>
      </p:sp>
      <p:sp>
        <p:nvSpPr>
          <p:cNvPr id="21" name="Rechteck 20"/>
          <p:cNvSpPr/>
          <p:nvPr/>
        </p:nvSpPr>
        <p:spPr>
          <a:xfrm>
            <a:off x="5429250" y="2000250"/>
            <a:ext cx="2214563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2" name="Torte 21"/>
          <p:cNvSpPr/>
          <p:nvPr/>
        </p:nvSpPr>
        <p:spPr>
          <a:xfrm>
            <a:off x="4857752" y="2357430"/>
            <a:ext cx="3214710" cy="3214710"/>
          </a:xfrm>
          <a:prstGeom prst="pie">
            <a:avLst>
              <a:gd name="adj1" fmla="val 21293414"/>
              <a:gd name="adj2" fmla="val 1071775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429256" y="428625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Einsparpotenzial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429256" y="2857496"/>
            <a:ext cx="64294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24%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142976" y="4143380"/>
            <a:ext cx="371477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600" b="1" dirty="0">
                <a:solidFill>
                  <a:schemeClr val="tx2"/>
                </a:solidFill>
              </a:rPr>
              <a:t>Konsequente Wärmedämmung</a:t>
            </a:r>
          </a:p>
          <a:p>
            <a:pPr>
              <a:lnSpc>
                <a:spcPct val="120000"/>
              </a:lnSpc>
            </a:pPr>
            <a:r>
              <a:rPr lang="de-DE" sz="1600" b="1" dirty="0">
                <a:solidFill>
                  <a:schemeClr val="tx2"/>
                </a:solidFill>
              </a:rPr>
              <a:t>birgt ein Einsparpotenzial im Altbaubestand von </a:t>
            </a:r>
            <a:r>
              <a:rPr lang="de-DE" sz="1600" b="1" u="sng" dirty="0">
                <a:solidFill>
                  <a:schemeClr val="tx2"/>
                </a:solidFill>
              </a:rPr>
              <a:t>50 % bis 70 %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21 – Einblasdämmung mit Sparrenexpander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7995B6-D7DF-416F-8011-3C9A233E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2722123"/>
            <a:ext cx="8422783" cy="14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147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Arial" pitchFamily="34" charset="0"/>
                <a:cs typeface="Arial" pitchFamily="34" charset="0"/>
              </a:rPr>
              <a:t>21 – Einblasdämmung mit Sparrenexpander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D67CBE-666F-4830-A056-417B7C0B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" y="1484784"/>
            <a:ext cx="5638673" cy="30483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798264-C694-4D6B-A2B2-0E8D32083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484784"/>
            <a:ext cx="2232248" cy="305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949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22 – Einblasdämmung Kellerdecke mit abgehängter Decke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4A3EE6-7E80-4C68-8CAC-4EBE384E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" y="2556752"/>
            <a:ext cx="8467964" cy="22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931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22 – Einblasdämmung Kellerdecke mit abgehängter Decke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C1DFDE-5885-4D27-92C5-FDD83A801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26170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0402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22 – Einblasdämmung Kellerdecke mit abgehängter Decke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4D2174-65E0-417E-9429-F43A27830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484784"/>
            <a:ext cx="6624736" cy="496855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FCC1E6-54DF-4510-90FB-F5E53F691ECD}"/>
              </a:ext>
            </a:extLst>
          </p:cNvPr>
          <p:cNvSpPr txBox="1"/>
          <p:nvPr/>
        </p:nvSpPr>
        <p:spPr>
          <a:xfrm>
            <a:off x="7164288" y="3356992"/>
            <a:ext cx="186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Flankendämmung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6AAA3E82-5016-4446-B3B6-2EE12A335B43}"/>
              </a:ext>
            </a:extLst>
          </p:cNvPr>
          <p:cNvCxnSpPr>
            <a:cxnSpLocks/>
          </p:cNvCxnSpPr>
          <p:nvPr/>
        </p:nvCxnSpPr>
        <p:spPr>
          <a:xfrm flipH="1">
            <a:off x="4355976" y="3725513"/>
            <a:ext cx="2952328" cy="121565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70324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22 – Einblasdämmung Kellerdecke mit abgehängter Decke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2B1601-0075-4155-A40E-5F103FDB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2378413"/>
            <a:ext cx="7727324" cy="21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4853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23 – Einblasdämmung Keller-Kappendecke von unten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91058-EC7D-49EC-9213-DFC0A3E06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6015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23 – Einblasdämmung Keller-Kappendecke von unten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6B065E-4347-48FE-87A1-45B1CCC47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" y="2472447"/>
            <a:ext cx="8474299" cy="191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601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23 – Einblasdämmung Keller-Kappendecke von unten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2E1315-2D69-4444-A353-0754045B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2501630"/>
            <a:ext cx="8551572" cy="18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6353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23 – Einblasdämmung Keller-Kappendecke von unten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7C668B-8DC7-42AC-9A89-2BFD9AD3D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2" y="1628800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0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1" name="Textfeld 19"/>
          <p:cNvSpPr txBox="1">
            <a:spLocks noChangeArrowheads="1"/>
          </p:cNvSpPr>
          <p:nvPr/>
        </p:nvSpPr>
        <p:spPr bwMode="auto">
          <a:xfrm>
            <a:off x="251520" y="404664"/>
            <a:ext cx="698477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8800" b="1" dirty="0">
                <a:solidFill>
                  <a:srgbClr val="680000"/>
                </a:solidFill>
              </a:rPr>
              <a:t>Was tun?</a:t>
            </a:r>
          </a:p>
        </p:txBody>
      </p:sp>
      <p:sp>
        <p:nvSpPr>
          <p:cNvPr id="21" name="Rechteck 20"/>
          <p:cNvSpPr/>
          <p:nvPr/>
        </p:nvSpPr>
        <p:spPr>
          <a:xfrm>
            <a:off x="5429250" y="2000250"/>
            <a:ext cx="2214563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6035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24 – Einblasdämmung Kriechkeller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D001C7-AC3E-4E02-AAA3-4263D772D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4625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24 – Einblasdämmung Kriechkeller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AF94E7-4132-485D-A7BD-03B083725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2912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25 – Kriechkeller mit PU-Sprühdämmung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2873EF-1471-4A2F-BA47-3BBAEDC3B2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7380312" cy="4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398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26 – Einblasdämmung Heizkörpernische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6A16F5-A7C3-442A-9938-289D4D7ED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79152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7627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27 – Innendämmung Einblasverfahren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9B304A-D4EC-48C4-91B3-34515022E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72816"/>
            <a:ext cx="3886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6230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27 – Innendämmung Einblasverfahren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C8B53E-F002-4577-A99E-82158DCB5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760922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9471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27a – Innendämmung Sprühverfahren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69BBA2-3F21-4BB7-8A9B-DEE011383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8" y="1412776"/>
            <a:ext cx="397590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9211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27a – Innendämmung Sprühverfahren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EA0973-7AAA-4262-B753-3DCA33FB1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6724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5307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28 Innendämmung Porenbeton mit Einblasdämmung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8AD1DF-702E-41E3-8678-4D453A183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029912" cy="53732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5B79AAA-4312-4768-8510-B23BABF89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4041643" cy="30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6284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28 Innendämmung Porenbeton mit Einblasdämmung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9D9C8E-D888-4657-9321-BB246F909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29" y="1790700"/>
            <a:ext cx="5442821" cy="437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94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25760" y="1772816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Wärmedämmung Gebäude</a:t>
            </a:r>
          </a:p>
          <a:p>
            <a:r>
              <a:rPr lang="de-DE" sz="4000" b="1" dirty="0"/>
              <a:t>Förderungen</a:t>
            </a:r>
          </a:p>
          <a:p>
            <a:r>
              <a:rPr lang="de-DE" sz="4000" b="1" dirty="0"/>
              <a:t>Einsparung durch Verhaltensänderung</a:t>
            </a:r>
          </a:p>
          <a:p>
            <a:endParaRPr lang="de-DE" sz="20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CF9B88C-B3CC-4EC6-AAEB-807B5FF45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2A931D-2272-414F-BDF1-08804F7B4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7278095" cy="487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6798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3E95B29-1BFB-4853-956D-E7D8A4AC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278B93-4087-433D-B312-11C80E840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2" y="1412776"/>
            <a:ext cx="3357038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554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Vorgehängte (Wasch)-Beton-Fassadenelemente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5760640" cy="476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0A2F512-932D-4EDF-8C70-D098A8CFE8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</p:spTree>
    <p:extLst>
      <p:ext uri="{BB962C8B-B14F-4D97-AF65-F5344CB8AC3E}">
        <p14:creationId xmlns:p14="http://schemas.microsoft.com/office/powerpoint/2010/main" val="16946383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0A2F512-932D-4EDF-8C70-D098A8CFE8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3B4355-0A89-4D08-B477-3AE7F41B0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91779"/>
            <a:ext cx="4752528" cy="35643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F1904C-0B95-4244-9625-033CAAB71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1920"/>
            <a:ext cx="3901440" cy="29260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49DD43-1520-4BC2-987A-B06C3204C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98" y="1383590"/>
            <a:ext cx="3380735" cy="25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4932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1520" y="1412776"/>
            <a:ext cx="86781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Vorgehängte (Wasch)-Beton-Fassadenelemente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71588"/>
            <a:ext cx="6048672" cy="450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24CDA62-A7A8-477C-B20B-92D753997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29 Kerndämmung Waschbeton-Fassaden-Elemente</a:t>
            </a:r>
          </a:p>
        </p:txBody>
      </p:sp>
    </p:spTree>
    <p:extLst>
      <p:ext uri="{BB962C8B-B14F-4D97-AF65-F5344CB8AC3E}">
        <p14:creationId xmlns:p14="http://schemas.microsoft.com/office/powerpoint/2010/main" val="16652721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740160-100E-4C98-8CEA-F276C7DB9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9" y="1484784"/>
            <a:ext cx="2501214" cy="4725144"/>
          </a:xfrm>
          <a:prstGeom prst="rect">
            <a:avLst/>
          </a:prstGeom>
        </p:spPr>
      </p:pic>
      <p:sp>
        <p:nvSpPr>
          <p:cNvPr id="10" name="Titel 4">
            <a:extLst>
              <a:ext uri="{FF2B5EF4-FFF2-40B4-BE49-F238E27FC236}">
                <a16:creationId xmlns:a16="http://schemas.microsoft.com/office/drawing/2014/main" id="{63C6D6A1-9974-4B14-88B8-3FD43A29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/>
              <a:t>30 Einblasdämmung Rollladenkasten</a:t>
            </a:r>
          </a:p>
        </p:txBody>
      </p:sp>
    </p:spTree>
    <p:extLst>
      <p:ext uri="{BB962C8B-B14F-4D97-AF65-F5344CB8AC3E}">
        <p14:creationId xmlns:p14="http://schemas.microsoft.com/office/powerpoint/2010/main" val="30853869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30 Einblasdämmung Rollladenkasten</a:t>
            </a:r>
          </a:p>
        </p:txBody>
      </p:sp>
      <p:pic>
        <p:nvPicPr>
          <p:cNvPr id="16" name="Grafik 15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7" name="Grafik 16" descr="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8" name="Grafik 17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5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30 Einblasdämmung Rollladenkasten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D0E5DD-5839-44EF-B76F-9C7A9731C450}"/>
              </a:ext>
            </a:extLst>
          </p:cNvPr>
          <p:cNvSpPr txBox="1"/>
          <p:nvPr/>
        </p:nvSpPr>
        <p:spPr>
          <a:xfrm>
            <a:off x="539552" y="2564904"/>
            <a:ext cx="7327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1.000 – 1.500 €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Förderfähig (20% + x)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6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5%</a:t>
            </a:r>
          </a:p>
        </p:txBody>
      </p:sp>
    </p:spTree>
    <p:extLst>
      <p:ext uri="{BB962C8B-B14F-4D97-AF65-F5344CB8AC3E}">
        <p14:creationId xmlns:p14="http://schemas.microsoft.com/office/powerpoint/2010/main" val="329555216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454B92EF-6C90-4DB6-A74A-6F6CF2B23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1F4B8F-D9F8-47C4-B682-A298AC3F9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5" y="1298642"/>
            <a:ext cx="8577330" cy="42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3815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406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Gebäudetrennfugen bei Reihenhäusern</a:t>
            </a:r>
          </a:p>
        </p:txBody>
      </p:sp>
      <p:pic>
        <p:nvPicPr>
          <p:cNvPr id="188418" name="Picture 2" descr="C:\Users\arnold\Documents\1 IPEG\D  Ä  M  M  U  N  G\05 Fotos\Haustrennwanddämmung\Haustrennwandfugen\Gebäudedehnfugen Gelsenkirchen\P614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3" y="1412776"/>
            <a:ext cx="5280587" cy="3960440"/>
          </a:xfrm>
          <a:prstGeom prst="rect">
            <a:avLst/>
          </a:prstGeom>
          <a:noFill/>
        </p:spPr>
      </p:pic>
      <p:pic>
        <p:nvPicPr>
          <p:cNvPr id="188419" name="Picture 3" descr="C:\Users\arnold\Documents\1 IPEG\D  Ä  M  M  U  N  G\05 Fotos\Haustrennwanddämmung\Haustrennwandfugen\Gebäudedehnfugen Gelsenkirchen\P614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4107"/>
            <a:ext cx="2952328" cy="3936437"/>
          </a:xfrm>
          <a:prstGeom prst="rect">
            <a:avLst/>
          </a:prstGeom>
          <a:noFill/>
        </p:spPr>
      </p:pic>
      <p:pic>
        <p:nvPicPr>
          <p:cNvPr id="188420" name="Picture 4" descr="C:\Users\arnold\Documents\1 IPEG\D  Ä  M  M  U  N  G\05 Fotos\Haustrennwanddämmung\Haustrennwandfugen\Gebäudedehnfugen Gelsenkirchen\P727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12099"/>
            <a:ext cx="3024844" cy="4033125"/>
          </a:xfrm>
          <a:prstGeom prst="rect">
            <a:avLst/>
          </a:prstGeom>
          <a:noFill/>
        </p:spPr>
      </p:pic>
      <p:pic>
        <p:nvPicPr>
          <p:cNvPr id="188421" name="Picture 5" descr="C:\Users\arnold\Documents\1 IPEG\D  Ä  M  M  U  N  G\05 Fotos\Haustrennwanddämmung\Haustrennwandfugen\Gebäudedehnfugen Gelsenkirchen\P727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412099"/>
            <a:ext cx="3096344" cy="4128458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54B92EF-6C90-4DB6-A74A-6F6CF2B23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</p:spTree>
    <p:extLst>
      <p:ext uri="{BB962C8B-B14F-4D97-AF65-F5344CB8AC3E}">
        <p14:creationId xmlns:p14="http://schemas.microsoft.com/office/powerpoint/2010/main" val="425000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994122"/>
          </a:xfrm>
        </p:spPr>
        <p:txBody>
          <a:bodyPr/>
          <a:lstStyle/>
          <a:p>
            <a:r>
              <a:rPr lang="de-DE" dirty="0"/>
              <a:t>Fehler vermeiden bei Wärmedämmung</a:t>
            </a:r>
          </a:p>
        </p:txBody>
      </p:sp>
    </p:spTree>
    <p:extLst>
      <p:ext uri="{BB962C8B-B14F-4D97-AF65-F5344CB8AC3E}">
        <p14:creationId xmlns:p14="http://schemas.microsoft.com/office/powerpoint/2010/main" val="270882465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01 Hohlra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6" name="Grafik 15" descr="04 Einblasvorga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7" name="Grafik 16" descr="05 nach Verfüllu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8D72063-8276-4C49-A8EB-DC384A3C2C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</p:spTree>
    <p:extLst>
      <p:ext uri="{BB962C8B-B14F-4D97-AF65-F5344CB8AC3E}">
        <p14:creationId xmlns:p14="http://schemas.microsoft.com/office/powerpoint/2010/main" val="2018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454B92EF-6C90-4DB6-A74A-6F6CF2B23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AC7A62-F8ED-459D-B63E-B4F588BD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7" y="1240276"/>
            <a:ext cx="8628845" cy="43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7211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396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Gebäudetrennfugen</a:t>
            </a:r>
            <a:r>
              <a:rPr lang="de-DE" b="1" dirty="0"/>
              <a:t> bei Doppelhäusern</a:t>
            </a:r>
          </a:p>
        </p:txBody>
      </p:sp>
      <p:pic>
        <p:nvPicPr>
          <p:cNvPr id="189442" name="Picture 2" descr="C:\Users\arnold\Documents\1 IPEG\D  Ä  M  M  U  N  G\05 Fotos\Haustrennwanddämmung\Polsum\20131003_161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312368" cy="4199112"/>
          </a:xfrm>
          <a:prstGeom prst="rect">
            <a:avLst/>
          </a:prstGeom>
          <a:noFill/>
        </p:spPr>
      </p:pic>
      <p:pic>
        <p:nvPicPr>
          <p:cNvPr id="189443" name="Picture 3" descr="C:\Users\arnold\Documents\1 IPEG\D  Ä  M  M  U  N  G\05 Fotos\Haustrennwanddämmung\Polsum\20131003_160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387418"/>
            <a:ext cx="3384376" cy="4345838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8F7ADE2-7A80-4036-8744-BBE717339E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</p:spTree>
    <p:extLst>
      <p:ext uri="{BB962C8B-B14F-4D97-AF65-F5344CB8AC3E}">
        <p14:creationId xmlns:p14="http://schemas.microsoft.com/office/powerpoint/2010/main" val="31776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8F7ADE2-7A80-4036-8744-BBE717339E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31 Einblasdämmung Gebäudetrennfugen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ACC8735-3E77-41E5-8562-564C46DEA82B}"/>
              </a:ext>
            </a:extLst>
          </p:cNvPr>
          <p:cNvSpPr txBox="1"/>
          <p:nvPr/>
        </p:nvSpPr>
        <p:spPr>
          <a:xfrm>
            <a:off x="539552" y="2564904"/>
            <a:ext cx="75200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2.000 – 3.000 € pro 2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Förderfähig (20% + x)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5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5%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Produkt:					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Supafil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0645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66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Holzböden auf Balkenlage</a:t>
            </a:r>
            <a:endParaRPr lang="de-DE" b="1" dirty="0"/>
          </a:p>
        </p:txBody>
      </p:sp>
      <p:pic>
        <p:nvPicPr>
          <p:cNvPr id="190466" name="Picture 2" descr="C:\Users\arnold\Documents\1 IPEG\D  Ä  M  M  U  N  G\05 Fotos\Kellerdecke\Hbdecke- Hohlraumverfüllung von oben\Serie01\08 Dielung geöff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3858" y="1340768"/>
            <a:ext cx="3294366" cy="4392488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DEC1FF2-AC4C-422B-869F-603130C0F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</p:spTree>
    <p:extLst>
      <p:ext uri="{BB962C8B-B14F-4D97-AF65-F5344CB8AC3E}">
        <p14:creationId xmlns:p14="http://schemas.microsoft.com/office/powerpoint/2010/main" val="167127729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66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Holzböden auf Balkenlage</a:t>
            </a:r>
            <a:endParaRPr lang="de-DE" b="1" dirty="0"/>
          </a:p>
        </p:txBody>
      </p:sp>
      <p:pic>
        <p:nvPicPr>
          <p:cNvPr id="190467" name="Picture 3" descr="C:\Users\arnold\Documents\1 IPEG\D  Ä  M  M  U  N  G\05 Fotos\Kellerdecke\Hbdecke- Hohlraumverfüllung von oben\Serie01\09 Blick unter Diel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1813" y="1556792"/>
            <a:ext cx="5088565" cy="3816424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C3A219-8A40-488E-AC31-1BDEDB1F6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</p:spTree>
    <p:extLst>
      <p:ext uri="{BB962C8B-B14F-4D97-AF65-F5344CB8AC3E}">
        <p14:creationId xmlns:p14="http://schemas.microsoft.com/office/powerpoint/2010/main" val="217086566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66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Holzböden auf Balkenlage</a:t>
            </a:r>
            <a:endParaRPr lang="de-DE" b="1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3C3A219-8A40-488E-AC31-1BDEDB1F6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8812EE-BFEB-4D16-827E-F153273B1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4" y="2423808"/>
            <a:ext cx="8783392" cy="20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4501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66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Holzböden auf Balkenlage</a:t>
            </a:r>
            <a:endParaRPr lang="de-DE" b="1" dirty="0"/>
          </a:p>
        </p:txBody>
      </p:sp>
      <p:pic>
        <p:nvPicPr>
          <p:cNvPr id="190468" name="Picture 4" descr="C:\Users\arnold\Documents\1 IPEG\D  Ä  M  M  U  N  G\05 Fotos\Kellerdecke\Hbdecke- Hohlraumverfüllung von oben\Serie01\Kellerdecke von oben in Holzkonstr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3186354" cy="4248472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30F5735-E5D7-4453-90E4-402B07ECB3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</p:spTree>
    <p:extLst>
      <p:ext uri="{BB962C8B-B14F-4D97-AF65-F5344CB8AC3E}">
        <p14:creationId xmlns:p14="http://schemas.microsoft.com/office/powerpoint/2010/main" val="274638665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HK35_unter_Dielen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8" name="Grafik 7" descr="HK35_unter_Dielen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9" name="Grafik 8" descr="HK35_unter_Dielen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2747056-3C73-4920-8A42-E9AB017DD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</p:spTree>
    <p:extLst>
      <p:ext uri="{BB962C8B-B14F-4D97-AF65-F5344CB8AC3E}">
        <p14:creationId xmlns:p14="http://schemas.microsoft.com/office/powerpoint/2010/main" val="34193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2747056-3C73-4920-8A42-E9AB017DD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65A123-5175-4468-8DE8-96EE7FB68430}"/>
              </a:ext>
            </a:extLst>
          </p:cNvPr>
          <p:cNvSpPr txBox="1"/>
          <p:nvPr/>
        </p:nvSpPr>
        <p:spPr>
          <a:xfrm>
            <a:off x="539552" y="2564904"/>
            <a:ext cx="6494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5.000 €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10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5%</a:t>
            </a:r>
          </a:p>
        </p:txBody>
      </p:sp>
    </p:spTree>
    <p:extLst>
      <p:ext uri="{BB962C8B-B14F-4D97-AF65-F5344CB8AC3E}">
        <p14:creationId xmlns:p14="http://schemas.microsoft.com/office/powerpoint/2010/main" val="3504044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714202"/>
          </a:xfrm>
        </p:spPr>
        <p:txBody>
          <a:bodyPr/>
          <a:lstStyle/>
          <a:p>
            <a:r>
              <a:rPr lang="de-DE" dirty="0"/>
              <a:t>1. Wenn schon – denn schon, </a:t>
            </a:r>
            <a:br>
              <a:rPr lang="de-DE" dirty="0"/>
            </a:br>
            <a:r>
              <a:rPr lang="de-DE" dirty="0"/>
              <a:t>oder</a:t>
            </a:r>
            <a:br>
              <a:rPr lang="de-DE" dirty="0"/>
            </a:br>
            <a:r>
              <a:rPr lang="de-DE" dirty="0"/>
              <a:t>nicht kleckern, sondern klotzen!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1560" y="3000372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Kosten eines WDVS</a:t>
            </a:r>
          </a:p>
          <a:p>
            <a:pPr marL="457200" indent="-457200">
              <a:buAutoNum type="arabicPeriod"/>
            </a:pPr>
            <a:r>
              <a:rPr lang="de-DE" sz="3600" b="1" dirty="0"/>
              <a:t>Fixkosten (alle Kosten ohne Dämmstoffkosten)</a:t>
            </a:r>
          </a:p>
          <a:p>
            <a:pPr marL="457200" indent="-457200">
              <a:buAutoNum type="arabicPeriod"/>
            </a:pPr>
            <a:r>
              <a:rPr lang="de-DE" sz="3600" b="1" dirty="0"/>
              <a:t>Variable Kosten (Dämmstoffkosten, abhängig von der Dämmdicke)</a:t>
            </a:r>
          </a:p>
        </p:txBody>
      </p:sp>
    </p:spTree>
    <p:extLst>
      <p:ext uri="{BB962C8B-B14F-4D97-AF65-F5344CB8AC3E}">
        <p14:creationId xmlns:p14="http://schemas.microsoft.com/office/powerpoint/2010/main" val="4398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2747056-3C73-4920-8A42-E9AB017DD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 Einblasdämmung EG-Fußboden auf Balkenlage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AA7CEA-F255-4A03-A8D0-829503F4A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2501630"/>
            <a:ext cx="8551572" cy="18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2331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0866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8B942A1-9963-4165-A864-F32FCF14B0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32a perfekte Kellerdeckendämmung</a:t>
            </a:r>
          </a:p>
        </p:txBody>
      </p:sp>
    </p:spTree>
    <p:extLst>
      <p:ext uri="{BB962C8B-B14F-4D97-AF65-F5344CB8AC3E}">
        <p14:creationId xmlns:p14="http://schemas.microsoft.com/office/powerpoint/2010/main" val="333977747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2747056-3C73-4920-8A42-E9AB017DD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33 Sprühdämmung auf Kirchenkuppeln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8366CC-CB55-4C04-A32B-40F834A01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649221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4500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F2747056-3C73-4920-8A42-E9AB017DD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33 Sprühdämmung auf Kirchenkuppeln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175DE5-F0F1-457B-8798-50820ED9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8902"/>
            <a:ext cx="2777653" cy="49997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E8AA6DD-4D38-41DF-BA93-F0B6997676E6}"/>
              </a:ext>
            </a:extLst>
          </p:cNvPr>
          <p:cNvSpPr txBox="1"/>
          <p:nvPr/>
        </p:nvSpPr>
        <p:spPr>
          <a:xfrm>
            <a:off x="4283968" y="2276872"/>
            <a:ext cx="1930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Produkte:</a:t>
            </a:r>
          </a:p>
          <a:p>
            <a:r>
              <a:rPr lang="de-DE" b="1" dirty="0"/>
              <a:t>Zellulose, verklebt</a:t>
            </a:r>
          </a:p>
          <a:p>
            <a:r>
              <a:rPr lang="de-DE" b="1" dirty="0" err="1"/>
              <a:t>Supafil</a:t>
            </a:r>
            <a:r>
              <a:rPr lang="de-DE" b="1" dirty="0"/>
              <a:t>, verklebt</a:t>
            </a:r>
          </a:p>
          <a:p>
            <a:r>
              <a:rPr lang="de-DE" b="1" dirty="0"/>
              <a:t>PU-Sprühschaum</a:t>
            </a:r>
          </a:p>
        </p:txBody>
      </p:sp>
    </p:spTree>
    <p:extLst>
      <p:ext uri="{BB962C8B-B14F-4D97-AF65-F5344CB8AC3E}">
        <p14:creationId xmlns:p14="http://schemas.microsoft.com/office/powerpoint/2010/main" val="211784541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Users\arnold\Documents\1 IPEG\D  Ä  M  M  U  N  G\05 Fotos\Kellerdecke\Sprüh-Kellerdeckendämmung\IMG_0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268" y="1628800"/>
            <a:ext cx="6588732" cy="4392488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D051FA8-191D-4CF6-8607-691F12A8C8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34 Sprühdämmung Kellerdecke</a:t>
            </a:r>
          </a:p>
        </p:txBody>
      </p:sp>
    </p:spTree>
    <p:extLst>
      <p:ext uri="{BB962C8B-B14F-4D97-AF65-F5344CB8AC3E}">
        <p14:creationId xmlns:p14="http://schemas.microsoft.com/office/powerpoint/2010/main" val="19151714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7" name="Picture 3" descr="C:\Users\arnold\Documents\1 IPEG\D  Ä  M  M  U  N  G\05 Fotos\Kellerdecke\Sprüh-Kellerdeckendämmung\IMG_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280" y="1556792"/>
            <a:ext cx="6480720" cy="4320480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21E700E-2FA3-4DD9-B47F-A782A74A8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34 Sprühdämmung Kellerdecke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521E700E-2FA3-4DD9-B47F-A782A74A8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Arial" pitchFamily="34" charset="0"/>
                <a:cs typeface="Arial" pitchFamily="34" charset="0"/>
              </a:rPr>
              <a:t>35 Sprühdämmung Trapezbleche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4AB1FB9E-284C-48EF-B686-516521C227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552" y="1772816"/>
          <a:ext cx="6587158" cy="465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8288280" imgH="5856840" progId="Acrobat.Document.DC">
                  <p:embed/>
                </p:oleObj>
              </mc:Choice>
              <mc:Fallback>
                <p:oleObj name="Acrobat Document" r:id="rId3" imgW="8288280" imgH="5856840" progId="Acrobat.Document.DC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4AB1FB9E-284C-48EF-B686-516521C227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772816"/>
                        <a:ext cx="6587158" cy="46548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73320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521E700E-2FA3-4DD9-B47F-A782A74A8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68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cs typeface="Arial" pitchFamily="34" charset="0"/>
              </a:rPr>
              <a:t>Webseite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F43DF3-75B6-4E36-8E40-FF176D055658}"/>
              </a:ext>
            </a:extLst>
          </p:cNvPr>
          <p:cNvSpPr txBox="1"/>
          <p:nvPr/>
        </p:nvSpPr>
        <p:spPr>
          <a:xfrm>
            <a:off x="1691680" y="2708920"/>
            <a:ext cx="6058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www.fved.net/energieberater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52504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Stoffkennwerte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7CCB3F0-918E-475C-9220-7B0F6A3FF16B}"/>
              </a:ext>
            </a:extLst>
          </p:cNvPr>
          <p:cNvSpPr txBox="1"/>
          <p:nvPr/>
        </p:nvSpPr>
        <p:spPr>
          <a:xfrm>
            <a:off x="1259632" y="2276872"/>
            <a:ext cx="52148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Zum downloaden unter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www.ipeg-institut.de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(dort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download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beantragen)</a:t>
            </a:r>
          </a:p>
        </p:txBody>
      </p:sp>
    </p:spTree>
    <p:extLst>
      <p:ext uri="{BB962C8B-B14F-4D97-AF65-F5344CB8AC3E}">
        <p14:creationId xmlns:p14="http://schemas.microsoft.com/office/powerpoint/2010/main" val="79052021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F9B88C-B3CC-4EC6-AAEB-807B5FF45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Staatliche Förderung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E06C13-42C5-405F-8159-56CB64901AE8}"/>
              </a:ext>
            </a:extLst>
          </p:cNvPr>
          <p:cNvSpPr txBox="1"/>
          <p:nvPr/>
        </p:nvSpPr>
        <p:spPr>
          <a:xfrm>
            <a:off x="107504" y="1052736"/>
            <a:ext cx="9144000" cy="5189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Förderung durch das BAFA (Bundesamt für Wirtschaft und Ausfuhrkontrolle). Siehe unter </a:t>
            </a:r>
            <a:r>
              <a:rPr lang="de-DE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https://www.bafa.de/DE/Energie/Effiziente_Gebaeude/Sanierung_Wohngebaeude/Gebaeudehuelle/gebaeudehuelle_node.html</a:t>
            </a: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diese Förderung zu erhalten, muss ein Energieberater eingeschaltet werden. Auch dessen Kosten werden vom Staat mit 50% gefördert. Sinnvoll ist diese Form der Förderung vor allem bei komplexeren Maßnahmenpaketen (Gebäudehülle, Fenster, Heizungstechnik, erneuerbare Energien). Die Mindest-Investitionssumme beträgt 2.000 €. Die Durchführung der Maßnahmen darf nicht begonnen werden, bevor der Förderantrag (vom Energieberater gestellt) bewilligt wurde. Bei Erstellung eines </a:t>
            </a:r>
            <a:r>
              <a:rPr lang="de-DE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iSFP</a:t>
            </a: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wird die Fördersumme um 5% erhöht.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Ähnliches gilt für die KfW (Einzelmaßnahmen).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Wenn jedoch ausschließlich Einzelmaßnahmen durchgeführt werden, ist die steuerliche Förderung nach § 35c EStG sinnvoll, da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 Antrag gestellt werden muss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sich die Kosten für den Energieberater sparen kann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Maßnahme sofort durchgeführt werden kann.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Allerdings muss man sich, was den Förderbetrag angeht, etwas gedulden, da im ersten Jahr nach der Maßnahme 7% der Brutto-Maßnahmenkosten von der zu entrichtenden Einkommenssteuer abgezogen werden, im zweiten Jahr ebenfalls 7% und im dritten Jahr 6%. Es gibt jedoch keine Untergrenze der Investitionssumme, auch ein Betrag von bspw. 1500 € ist förderfähig, man bekäme in diesem Fall insgesamt 300 € Einkommenssteuer erlassen.</a:t>
            </a:r>
          </a:p>
        </p:txBody>
      </p:sp>
    </p:spTree>
    <p:extLst>
      <p:ext uri="{BB962C8B-B14F-4D97-AF65-F5344CB8AC3E}">
        <p14:creationId xmlns:p14="http://schemas.microsoft.com/office/powerpoint/2010/main" val="234458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Wenn schon – denn schon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00232" y="3000372"/>
            <a:ext cx="574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7030A0"/>
                </a:solidFill>
              </a:rPr>
              <a:t>Wie sieht die optimierte Dämmung (WDVS) der Wand aus?</a:t>
            </a:r>
          </a:p>
        </p:txBody>
      </p:sp>
    </p:spTree>
    <p:extLst>
      <p:ext uri="{BB962C8B-B14F-4D97-AF65-F5344CB8AC3E}">
        <p14:creationId xmlns:p14="http://schemas.microsoft.com/office/powerpoint/2010/main" val="81338863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F9B88C-B3CC-4EC6-AAEB-807B5FF4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922114"/>
          </a:xfrm>
        </p:spPr>
        <p:txBody>
          <a:bodyPr/>
          <a:lstStyle/>
          <a:p>
            <a:r>
              <a:rPr lang="de-DE" dirty="0"/>
              <a:t>Staatliche Förderung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A241C77F-9952-4BCE-87B3-9299F635D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252621"/>
              </p:ext>
            </p:extLst>
          </p:nvPr>
        </p:nvGraphicFramePr>
        <p:xfrm>
          <a:off x="0" y="1052736"/>
          <a:ext cx="9144000" cy="553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4613">
                  <a:extLst>
                    <a:ext uri="{9D8B030D-6E8A-4147-A177-3AD203B41FA5}">
                      <a16:colId xmlns:a16="http://schemas.microsoft.com/office/drawing/2014/main" val="1000195261"/>
                    </a:ext>
                  </a:extLst>
                </a:gridCol>
                <a:gridCol w="2927427">
                  <a:extLst>
                    <a:ext uri="{9D8B030D-6E8A-4147-A177-3AD203B41FA5}">
                      <a16:colId xmlns:a16="http://schemas.microsoft.com/office/drawing/2014/main" val="2157733552"/>
                    </a:ext>
                  </a:extLst>
                </a:gridCol>
                <a:gridCol w="4211960">
                  <a:extLst>
                    <a:ext uri="{9D8B030D-6E8A-4147-A177-3AD203B41FA5}">
                      <a16:colId xmlns:a16="http://schemas.microsoft.com/office/drawing/2014/main" val="1443318900"/>
                    </a:ext>
                  </a:extLst>
                </a:gridCol>
              </a:tblGrid>
              <a:tr h="201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BAFA/KfW-Förderung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Steuerförderung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0117008"/>
                  </a:ext>
                </a:extLst>
              </a:tr>
              <a:tr h="10453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Mindest-Anforderungen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(siehe unten)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u="sng">
                          <a:effectLst/>
                          <a:hlinkClick r:id="rId2"/>
                        </a:rPr>
                        <a:t>https://www.bafa.de/DE/Energie/Effiziente_Gebaeude/Sanierung_Wohngebaeude/Gebaeudehuelle/gebaeudehuelle_node.html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u="sng" dirty="0">
                          <a:effectLst/>
                          <a:hlinkClick r:id="rId2"/>
                        </a:rPr>
                        <a:t>https://www.bafa.de/DE/Energie/Effiziente_Gebaeude/Sanierung_Wohngebaeude/Gebaeudehuelle/gebaeudehuelle_node.html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0685000"/>
                  </a:ext>
                </a:extLst>
              </a:tr>
              <a:tr h="41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Mindest-Auftragssumme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2.000 € brutto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keine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5601932"/>
                  </a:ext>
                </a:extLst>
              </a:tr>
              <a:tr h="10453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Förderhöhe bei Einzelmaßnahmen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20% der Gesamt-Brutto-Kosten. Wenn ein individueller Sanierungsfahrplan erstellt wurde, weitere 5%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20 %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8066802"/>
                  </a:ext>
                </a:extLst>
              </a:tr>
              <a:tr h="41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Antragstellung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Ja, durch Energieberater (kostenpflichtig)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Nein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9500541"/>
                  </a:ext>
                </a:extLst>
              </a:tr>
              <a:tr h="41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Beginn der Maßnahme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Erst nach Bewilligung! (sonst förderschädlich)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jederzeit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400445"/>
                  </a:ext>
                </a:extLst>
              </a:tr>
              <a:tr h="623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Auszahlung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In kompletter Summe nach Fertigstellung der Maßnahme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7% Nachlass auf Steuerschuld im ersten darauffolgenden Jahr, 7% im nächsten Jahr, 6 % im dritten Jahr 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584092"/>
                  </a:ext>
                </a:extLst>
              </a:tr>
              <a:tr h="623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Nachweis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Bescheinigung des Energieberaters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Rechnung und Fachunternehmererklärung des Handwerkers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6081580"/>
                  </a:ext>
                </a:extLst>
              </a:tr>
              <a:tr h="623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Sinnvoll bei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Komplexeren Maßnahmenpaketen, teureren Sanierungen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Preisgünstigen Einzelmaßnahmen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5563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8199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F9B88C-B3CC-4EC6-AAEB-807B5FF4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139136" cy="922114"/>
          </a:xfrm>
        </p:spPr>
        <p:txBody>
          <a:bodyPr/>
          <a:lstStyle/>
          <a:p>
            <a:r>
              <a:rPr lang="de-DE" dirty="0"/>
              <a:t>Staatliche Förderung Wand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ED2687AE-36E6-4DAC-9E8A-5EB7946E5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009288"/>
              </p:ext>
            </p:extLst>
          </p:nvPr>
        </p:nvGraphicFramePr>
        <p:xfrm>
          <a:off x="35496" y="692696"/>
          <a:ext cx="9108503" cy="5882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1071962791"/>
                    </a:ext>
                  </a:extLst>
                </a:gridCol>
                <a:gridCol w="1901628">
                  <a:extLst>
                    <a:ext uri="{9D8B030D-6E8A-4147-A177-3AD203B41FA5}">
                      <a16:colId xmlns:a16="http://schemas.microsoft.com/office/drawing/2014/main" val="1581461628"/>
                    </a:ext>
                  </a:extLst>
                </a:gridCol>
                <a:gridCol w="1842788">
                  <a:extLst>
                    <a:ext uri="{9D8B030D-6E8A-4147-A177-3AD203B41FA5}">
                      <a16:colId xmlns:a16="http://schemas.microsoft.com/office/drawing/2014/main" val="280012744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609323696"/>
                    </a:ext>
                  </a:extLst>
                </a:gridCol>
                <a:gridCol w="2339751">
                  <a:extLst>
                    <a:ext uri="{9D8B030D-6E8A-4147-A177-3AD203B41FA5}">
                      <a16:colId xmlns:a16="http://schemas.microsoft.com/office/drawing/2014/main" val="2394241444"/>
                    </a:ext>
                  </a:extLst>
                </a:gridCol>
              </a:tblGrid>
              <a:tr h="925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Lfd. Nr.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Energetische Maßnahme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Mindestanforderungen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Energetisch, ökologisch und wirtschaftlich sinnvoll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Beispiel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extLst>
                  <a:ext uri="{0D108BD9-81ED-4DB2-BD59-A6C34878D82A}">
                    <a16:rowId xmlns:a16="http://schemas.microsoft.com/office/drawing/2014/main" val="1524470733"/>
                  </a:ext>
                </a:extLst>
              </a:tr>
              <a:tr h="454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1.1.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Außendämmung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U-Wert max 0,2 W/m²K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U-Wert 0,13 W/m²K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24 cm Polystyrol WLS 032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extLst>
                  <a:ext uri="{0D108BD9-81ED-4DB2-BD59-A6C34878D82A}">
                    <a16:rowId xmlns:a16="http://schemas.microsoft.com/office/drawing/2014/main" val="130770476"/>
                  </a:ext>
                </a:extLst>
              </a:tr>
              <a:tr h="1055484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Gold-Standard</a:t>
                      </a: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</a:rPr>
                        <a:t>Vorgehängte Holzkonstruktion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</a:rPr>
                        <a:t>übertroffen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</a:rPr>
                        <a:t>U-Wert 0,12 W/m²K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Dämmraum-Konstruktion 28 cm mit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effectLst/>
                        </a:rPr>
                        <a:t>Supafil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 oder Zellulose gedämmt, verputzte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effectLst/>
                        </a:rPr>
                        <a:t>Heraklith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-Platte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684605"/>
                  </a:ext>
                </a:extLst>
              </a:tr>
              <a:tr h="691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1.2.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Kerndämmung zweischaliges Mauerwerk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Max. lambda-Wert des Kerndämm-Materials 0,035 W/</a:t>
                      </a:r>
                      <a:r>
                        <a:rPr lang="de-DE" sz="1400" dirty="0" err="1">
                          <a:effectLst/>
                        </a:rPr>
                        <a:t>mK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 err="1">
                          <a:effectLst/>
                        </a:rPr>
                        <a:t>Supafil</a:t>
                      </a:r>
                      <a:r>
                        <a:rPr lang="de-DE" sz="1400" dirty="0">
                          <a:effectLst/>
                        </a:rPr>
                        <a:t> (KNAUF), Polystyrol-KD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extLst>
                  <a:ext uri="{0D108BD9-81ED-4DB2-BD59-A6C34878D82A}">
                    <a16:rowId xmlns:a16="http://schemas.microsoft.com/office/drawing/2014/main" val="3831507622"/>
                  </a:ext>
                </a:extLst>
              </a:tr>
              <a:tr h="457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1.2. Platin-Standard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Einblasdämmung Gebäudetrennfuge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übertroffen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U-Wert 0,0 W/m²K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Gebäudetrennfuge mit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effectLst/>
                        </a:rPr>
                        <a:t>Supafil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 füllen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370109"/>
                  </a:ext>
                </a:extLst>
              </a:tr>
              <a:tr h="1152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</a:rPr>
                        <a:t>1.2. Gold-Standard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</a:rPr>
                        <a:t>Kerndämmung plus WDVS bzw. Dämmraum-Konstruktion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</a:rPr>
                        <a:t>übertroffen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U-Wert 0,13 W/m²K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7 cm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effectLst/>
                        </a:rPr>
                        <a:t>Supafil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 plus 16 cm WDVS WLS 032 bzw. Dämmraum-Konstruktion, 18 cm dick.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93944"/>
                  </a:ext>
                </a:extLst>
              </a:tr>
              <a:tr h="687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1.4.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Innendämmung Fachwerk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U-Wert max 0,65 W/m²K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</a:rPr>
                        <a:t>5 cm Zellulose-Innendämmung WLS 039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/>
                </a:tc>
                <a:extLst>
                  <a:ext uri="{0D108BD9-81ED-4DB2-BD59-A6C34878D82A}">
                    <a16:rowId xmlns:a16="http://schemas.microsoft.com/office/drawing/2014/main" val="1261866124"/>
                  </a:ext>
                </a:extLst>
              </a:tr>
              <a:tr h="457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1.4. Gold-Standard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Innendämmung Fachwerk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übertroffen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U-Wert 0,2 W/m²K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</a:rPr>
                        <a:t>17 cm Innendämmung Zellulose WLS 039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8" marR="50628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294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96997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F9B88C-B3CC-4EC6-AAEB-807B5FF4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5770984" cy="922114"/>
          </a:xfrm>
        </p:spPr>
        <p:txBody>
          <a:bodyPr/>
          <a:lstStyle/>
          <a:p>
            <a:r>
              <a:rPr lang="de-DE" dirty="0"/>
              <a:t>Staatliche Förderung Dach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3D51EE74-64F4-4438-A9F0-0AD44AA46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740382"/>
              </p:ext>
            </p:extLst>
          </p:nvPr>
        </p:nvGraphicFramePr>
        <p:xfrm>
          <a:off x="0" y="1340768"/>
          <a:ext cx="9144000" cy="3481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6976">
                  <a:extLst>
                    <a:ext uri="{9D8B030D-6E8A-4147-A177-3AD203B41FA5}">
                      <a16:colId xmlns:a16="http://schemas.microsoft.com/office/drawing/2014/main" val="2682575711"/>
                    </a:ext>
                  </a:extLst>
                </a:gridCol>
                <a:gridCol w="1930310">
                  <a:extLst>
                    <a:ext uri="{9D8B030D-6E8A-4147-A177-3AD203B41FA5}">
                      <a16:colId xmlns:a16="http://schemas.microsoft.com/office/drawing/2014/main" val="2493839971"/>
                    </a:ext>
                  </a:extLst>
                </a:gridCol>
                <a:gridCol w="2318795">
                  <a:extLst>
                    <a:ext uri="{9D8B030D-6E8A-4147-A177-3AD203B41FA5}">
                      <a16:colId xmlns:a16="http://schemas.microsoft.com/office/drawing/2014/main" val="2058556153"/>
                    </a:ext>
                  </a:extLst>
                </a:gridCol>
                <a:gridCol w="1517609">
                  <a:extLst>
                    <a:ext uri="{9D8B030D-6E8A-4147-A177-3AD203B41FA5}">
                      <a16:colId xmlns:a16="http://schemas.microsoft.com/office/drawing/2014/main" val="1463692701"/>
                    </a:ext>
                  </a:extLst>
                </a:gridCol>
                <a:gridCol w="1930310">
                  <a:extLst>
                    <a:ext uri="{9D8B030D-6E8A-4147-A177-3AD203B41FA5}">
                      <a16:colId xmlns:a16="http://schemas.microsoft.com/office/drawing/2014/main" val="2376530839"/>
                    </a:ext>
                  </a:extLst>
                </a:gridCol>
              </a:tblGrid>
              <a:tr h="134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2.1.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Dachflächen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U-Wert max. 0,14 W/m²K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14 cm Sparren plus 16 cm Dämmraum-Element, mit Einblasdämmung gedämmt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8344321"/>
                  </a:ext>
                </a:extLst>
              </a:tr>
              <a:tr h="258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2.3.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Flachdächer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U-Wert max 0,14 W/m²K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602915"/>
                  </a:ext>
                </a:extLst>
              </a:tr>
              <a:tr h="1881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</a:rPr>
                        <a:t>2.3.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</a:rPr>
                        <a:t>Platin-Standard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Flachdächer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übertroffen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U-Wert 0,12 W/m²K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</a:rPr>
                        <a:t>14 cm Balkenlage mit Einblasdämmung gefüllt, 14 cm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  <a:effectLst/>
                        </a:rPr>
                        <a:t>Aufdachdämmung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</a:rPr>
                        <a:t> XPS WLS 035 (Umkehrdach), evtl. mit Dachbegrünung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18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22932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F9B88C-B3CC-4EC6-AAEB-807B5FF4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110"/>
            <a:ext cx="8429599" cy="922114"/>
          </a:xfrm>
        </p:spPr>
        <p:txBody>
          <a:bodyPr/>
          <a:lstStyle/>
          <a:p>
            <a:r>
              <a:rPr lang="de-DE" dirty="0"/>
              <a:t>Staatliche Förderung OGD/Fußboden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26FB43C3-8B35-468C-A777-9F561F596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889148"/>
              </p:ext>
            </p:extLst>
          </p:nvPr>
        </p:nvGraphicFramePr>
        <p:xfrm>
          <a:off x="0" y="920554"/>
          <a:ext cx="9144000" cy="5400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6976">
                  <a:extLst>
                    <a:ext uri="{9D8B030D-6E8A-4147-A177-3AD203B41FA5}">
                      <a16:colId xmlns:a16="http://schemas.microsoft.com/office/drawing/2014/main" val="326230824"/>
                    </a:ext>
                  </a:extLst>
                </a:gridCol>
                <a:gridCol w="1930310">
                  <a:extLst>
                    <a:ext uri="{9D8B030D-6E8A-4147-A177-3AD203B41FA5}">
                      <a16:colId xmlns:a16="http://schemas.microsoft.com/office/drawing/2014/main" val="4050694475"/>
                    </a:ext>
                  </a:extLst>
                </a:gridCol>
                <a:gridCol w="1971093">
                  <a:extLst>
                    <a:ext uri="{9D8B030D-6E8A-4147-A177-3AD203B41FA5}">
                      <a16:colId xmlns:a16="http://schemas.microsoft.com/office/drawing/2014/main" val="2408389208"/>
                    </a:ext>
                  </a:extLst>
                </a:gridCol>
                <a:gridCol w="1293963">
                  <a:extLst>
                    <a:ext uri="{9D8B030D-6E8A-4147-A177-3AD203B41FA5}">
                      <a16:colId xmlns:a16="http://schemas.microsoft.com/office/drawing/2014/main" val="1901090510"/>
                    </a:ext>
                  </a:extLst>
                </a:gridCol>
                <a:gridCol w="2501658">
                  <a:extLst>
                    <a:ext uri="{9D8B030D-6E8A-4147-A177-3AD203B41FA5}">
                      <a16:colId xmlns:a16="http://schemas.microsoft.com/office/drawing/2014/main" val="1625187564"/>
                    </a:ext>
                  </a:extLst>
                </a:gridCol>
              </a:tblGrid>
              <a:tr h="1308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3.1.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Obere Geschossdecken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U-Wert max 0,14 W/m²K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Offenes Aufblasen oder begehbare Konstruktion 28 cm dick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1695945"/>
                  </a:ext>
                </a:extLst>
              </a:tr>
              <a:tr h="1278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</a:rPr>
                        <a:t>3.1. Platin-Standard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Obere Geschoßdecken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übertroffen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U-Wert 0,1 W/m²K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</a:rPr>
                        <a:t>Offenes Aufblasen oder begehbare Konstruktion Dämmdicke mindestens 35 cm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892598"/>
                  </a:ext>
                </a:extLst>
              </a:tr>
              <a:tr h="1020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3.2.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Decken gegen unbeheizte Räume sowie Kellerdecken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U-Wert max 0,25 W/m²K 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Abgehängte Konstruktion, 13 cm Einblasdämmung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9212532"/>
                  </a:ext>
                </a:extLst>
              </a:tr>
              <a:tr h="17939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3.2. Gold-Standard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Decken gegen unbeheizte Räume sowie Kellerdecken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übertroffen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solidFill>
                            <a:schemeClr val="tx1"/>
                          </a:solidFill>
                          <a:effectLst/>
                        </a:rPr>
                        <a:t>U-Wert 0,2 W/m²K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</a:rPr>
                        <a:t>Einblasdämmung Balkenlage Holzfußboden, 8 cm, plus abgehängte Konstruktion 9 cm Einblasdämmung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05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91290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F9B88C-B3CC-4EC6-AAEB-807B5FF4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110"/>
            <a:ext cx="8429599" cy="922114"/>
          </a:xfrm>
        </p:spPr>
        <p:txBody>
          <a:bodyPr/>
          <a:lstStyle/>
          <a:p>
            <a:r>
              <a:rPr lang="de-DE" dirty="0"/>
              <a:t>Staatliche Förderung Gebäudetechnik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A74FA07-6F3B-44B1-A1A1-A3069EFD3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658"/>
            <a:ext cx="9144000" cy="49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909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25760" y="1772816"/>
            <a:ext cx="889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Einsparung durch Verhaltensänderung</a:t>
            </a:r>
          </a:p>
          <a:p>
            <a:endParaRPr lang="de-DE" sz="20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CF9B88C-B3CC-4EC6-AAEB-807B5FF45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57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E08D3-B1BC-492A-8590-529D0066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Verhaltensänderung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026D9A-6C5F-4777-997D-2DF0AB11D5E4}"/>
              </a:ext>
            </a:extLst>
          </p:cNvPr>
          <p:cNvSpPr txBox="1"/>
          <p:nvPr/>
        </p:nvSpPr>
        <p:spPr>
          <a:xfrm>
            <a:off x="18661" y="1268760"/>
            <a:ext cx="88924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Wäsche:</a:t>
            </a:r>
          </a:p>
          <a:p>
            <a:endParaRPr lang="de-DE" dirty="0"/>
          </a:p>
          <a:p>
            <a:r>
              <a:rPr lang="de-DE" dirty="0"/>
              <a:t>Nur bei 30° C waschen – auch dann wird sie sauber</a:t>
            </a:r>
          </a:p>
          <a:p>
            <a:endParaRPr lang="de-DE" dirty="0"/>
          </a:p>
          <a:p>
            <a:r>
              <a:rPr lang="de-DE" dirty="0"/>
              <a:t>Waschmaschine komplett füllen</a:t>
            </a:r>
          </a:p>
          <a:p>
            <a:endParaRPr lang="de-DE" dirty="0"/>
          </a:p>
          <a:p>
            <a:r>
              <a:rPr lang="de-DE" dirty="0"/>
              <a:t>Auf Trockner verzichten, es gibt eine hochmoderne Technologie:</a:t>
            </a:r>
          </a:p>
          <a:p>
            <a:pPr marL="285750" indent="-285750">
              <a:buFontTx/>
              <a:buChar char="-"/>
            </a:pPr>
            <a:r>
              <a:rPr lang="de-DE" dirty="0"/>
              <a:t>online,</a:t>
            </a:r>
          </a:p>
          <a:p>
            <a:pPr marL="285750" indent="-285750">
              <a:buFontTx/>
              <a:buChar char="-"/>
            </a:pPr>
            <a:r>
              <a:rPr lang="de-DE" dirty="0"/>
              <a:t>Mit hocheffizienter Solar- bzw. Windenergie getrocknet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Auf der Leine getrocknete Wäsche muss nicht mal gebügelt werden</a:t>
            </a:r>
          </a:p>
          <a:p>
            <a:endParaRPr lang="de-DE" dirty="0"/>
          </a:p>
          <a:p>
            <a:r>
              <a:rPr lang="de-DE" dirty="0"/>
              <a:t>Wenn schon im Haus (auf dem Wäscheständer) trocknen, dann im Keller </a:t>
            </a:r>
          </a:p>
          <a:p>
            <a:r>
              <a:rPr lang="de-DE" dirty="0"/>
              <a:t>	bzw. Dachboden oder Balkon, denn</a:t>
            </a:r>
          </a:p>
          <a:p>
            <a:r>
              <a:rPr lang="de-DE" dirty="0"/>
              <a:t>Beim Trocknen (d.h. Verdampfen des Wassers) wird pro kg verdampftem Wasser </a:t>
            </a:r>
          </a:p>
          <a:p>
            <a:r>
              <a:rPr lang="de-DE" dirty="0"/>
              <a:t>	2257 kJ Energie (Verdampfungsenthalpie) benötigt, das sind 0,6 kWh Wärme (bzw. 	1 kWh Gas oder Öl in der Heizungsanlage)</a:t>
            </a:r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341395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E08D3-B1BC-492A-8590-529D0066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Verhaltensänderung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026D9A-6C5F-4777-997D-2DF0AB11D5E4}"/>
              </a:ext>
            </a:extLst>
          </p:cNvPr>
          <p:cNvSpPr txBox="1"/>
          <p:nvPr/>
        </p:nvSpPr>
        <p:spPr>
          <a:xfrm>
            <a:off x="0" y="1628800"/>
            <a:ext cx="8892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Beleuchtung:</a:t>
            </a:r>
          </a:p>
          <a:p>
            <a:endParaRPr lang="de-DE" dirty="0"/>
          </a:p>
          <a:p>
            <a:r>
              <a:rPr lang="de-DE" dirty="0"/>
              <a:t>Sämtliche Lampenkörper durch LEDs ersetzen. Hinweis: auch Halogenlampen sind Stromfresser (einfach mal anfassen, dann merkt man das)</a:t>
            </a:r>
          </a:p>
          <a:p>
            <a:endParaRPr lang="de-DE" dirty="0"/>
          </a:p>
          <a:p>
            <a:r>
              <a:rPr lang="de-DE" dirty="0"/>
              <a:t>Nicht zwingend benötigte Lampen ausschalten</a:t>
            </a:r>
          </a:p>
          <a:p>
            <a:endParaRPr lang="de-DE" dirty="0"/>
          </a:p>
          <a:p>
            <a:r>
              <a:rPr lang="de-DE" dirty="0"/>
              <a:t>Beleuchtung außen am Haus demontieren (die Insekten und Vögel danken Ihnen)</a:t>
            </a:r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50581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E08D3-B1BC-492A-8590-529D0066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Verhaltensänderung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026D9A-6C5F-4777-997D-2DF0AB11D5E4}"/>
              </a:ext>
            </a:extLst>
          </p:cNvPr>
          <p:cNvSpPr txBox="1"/>
          <p:nvPr/>
        </p:nvSpPr>
        <p:spPr>
          <a:xfrm>
            <a:off x="0" y="1628800"/>
            <a:ext cx="88924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Küche:</a:t>
            </a:r>
          </a:p>
          <a:p>
            <a:endParaRPr lang="de-DE" dirty="0"/>
          </a:p>
          <a:p>
            <a:r>
              <a:rPr lang="de-DE" dirty="0"/>
              <a:t>Spülmaschine komplett füllen. Ökoprogramm nutzen.</a:t>
            </a:r>
          </a:p>
          <a:p>
            <a:endParaRPr lang="de-DE" dirty="0"/>
          </a:p>
          <a:p>
            <a:r>
              <a:rPr lang="de-DE" dirty="0"/>
              <a:t>Kühlschrank ggfs. abtauen, Tür nur kurz öffnen</a:t>
            </a:r>
          </a:p>
          <a:p>
            <a:endParaRPr lang="de-DE" dirty="0"/>
          </a:p>
          <a:p>
            <a:r>
              <a:rPr lang="de-DE" dirty="0"/>
              <a:t>Wenn ich heute weiß, was ich morgen kochen möchte: das entsprechende Lebensmittel schon </a:t>
            </a:r>
            <a:r>
              <a:rPr lang="de-DE" b="1" dirty="0"/>
              <a:t>heute</a:t>
            </a:r>
            <a:r>
              <a:rPr lang="de-DE" dirty="0"/>
              <a:t> aus dem Gefrierschrank nehmen und im Kühlschrank auftauen lassen. Pro kg Gefriergut können so 0,5 kWh Strom eingespart werden. (Kristallisationsenthalpie)</a:t>
            </a:r>
          </a:p>
          <a:p>
            <a:endParaRPr lang="de-DE" dirty="0"/>
          </a:p>
          <a:p>
            <a:r>
              <a:rPr lang="de-DE" dirty="0"/>
              <a:t>Beim Kochen (z.B. von Reis) Herd frühzeitig ausstellen. Viele Nahrungsmittel garen auch mit niedrigeren Temperaturen weiter. Reis sowieso</a:t>
            </a:r>
          </a:p>
          <a:p>
            <a:endParaRPr lang="de-DE" dirty="0"/>
          </a:p>
          <a:p>
            <a:r>
              <a:rPr lang="de-DE" dirty="0"/>
              <a:t>Backen mit Umluft</a:t>
            </a:r>
          </a:p>
          <a:p>
            <a:endParaRPr lang="de-DE" dirty="0"/>
          </a:p>
          <a:p>
            <a:r>
              <a:rPr lang="de-DE" dirty="0"/>
              <a:t>Nur soviel Wasser zum Kochen bringen, wie auch benötigt wird (Eier kochen auch mit sehr wenig Wasser)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931535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E08D3-B1BC-492A-8590-529D0066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Verhaltensänderung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026D9A-6C5F-4777-997D-2DF0AB11D5E4}"/>
              </a:ext>
            </a:extLst>
          </p:cNvPr>
          <p:cNvSpPr txBox="1"/>
          <p:nvPr/>
        </p:nvSpPr>
        <p:spPr>
          <a:xfrm>
            <a:off x="0" y="1196752"/>
            <a:ext cx="88924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Lüftung, Raumwärme</a:t>
            </a:r>
          </a:p>
          <a:p>
            <a:endParaRPr lang="de-DE" dirty="0"/>
          </a:p>
          <a:p>
            <a:r>
              <a:rPr lang="de-DE" dirty="0"/>
              <a:t>Raumtemperatur anpassen. Jedes °C Temperaturverringerung bringt 6% Heizenergie-Einsparung</a:t>
            </a:r>
          </a:p>
          <a:p>
            <a:endParaRPr lang="de-DE" dirty="0"/>
          </a:p>
          <a:p>
            <a:r>
              <a:rPr lang="de-DE" dirty="0"/>
              <a:t>Digitale Thermostatventile einbauen und auf Bedarf programmieren</a:t>
            </a:r>
          </a:p>
          <a:p>
            <a:endParaRPr lang="de-DE" dirty="0"/>
          </a:p>
          <a:p>
            <a:r>
              <a:rPr lang="de-DE" dirty="0"/>
              <a:t>Fenster und Türen auf Luftundichtigkeiten überprüfen (mit Räucherstäbchen oder Kerzenflamme). Undichtigkeiten durch Nachstellen der Fenstermechanik bzw. durch Abdichtungs-Materialien beseitigen</a:t>
            </a:r>
          </a:p>
          <a:p>
            <a:endParaRPr lang="de-DE" dirty="0"/>
          </a:p>
          <a:p>
            <a:r>
              <a:rPr lang="de-DE" dirty="0"/>
              <a:t>Stoßlüften statt „Dauer-Kipp-Stellung“ der Fenster</a:t>
            </a:r>
          </a:p>
          <a:p>
            <a:endParaRPr lang="de-DE" dirty="0"/>
          </a:p>
          <a:p>
            <a:r>
              <a:rPr lang="de-DE" dirty="0"/>
              <a:t>Hände kann man auch mit kalten Wasser waschen. Einhebelmischer im Badezimmer auf „kalt“ stellen (bis das warme Wasser läuft, wird die komplette Zuleitung erwärmt)</a:t>
            </a:r>
          </a:p>
          <a:p>
            <a:endParaRPr lang="de-DE" dirty="0"/>
          </a:p>
          <a:p>
            <a:r>
              <a:rPr lang="de-DE" dirty="0"/>
              <a:t>Duschen statt Vollbad. Sparduschkopf verwenden.</a:t>
            </a:r>
          </a:p>
          <a:p>
            <a:endParaRPr lang="de-DE" dirty="0"/>
          </a:p>
          <a:p>
            <a:r>
              <a:rPr lang="de-DE" dirty="0"/>
              <a:t>Solaren Wärmeeintrag am Tag nutzen, im Winter die Vorhänge tagsüber öffnen</a:t>
            </a:r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01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E532D-B418-4F8F-9EBE-89A61FD0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des heutigen Abends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74DF559-5F2D-48E4-80ED-F09C538AD9F7}"/>
              </a:ext>
            </a:extLst>
          </p:cNvPr>
          <p:cNvSpPr txBox="1"/>
          <p:nvPr/>
        </p:nvSpPr>
        <p:spPr>
          <a:xfrm>
            <a:off x="323528" y="1700808"/>
            <a:ext cx="858313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Allgemeine Situation Energie</a:t>
            </a:r>
          </a:p>
          <a:p>
            <a:r>
              <a:rPr lang="de-DE" sz="3200" dirty="0"/>
              <a:t>Wärmedämmung</a:t>
            </a:r>
          </a:p>
          <a:p>
            <a:r>
              <a:rPr lang="de-DE" sz="3200" dirty="0"/>
              <a:t>Förderlandschaft</a:t>
            </a:r>
          </a:p>
          <a:p>
            <a:r>
              <a:rPr lang="de-DE" sz="3200" dirty="0"/>
              <a:t>Energieeffizienz durch Verhaltensänderung</a:t>
            </a:r>
          </a:p>
          <a:p>
            <a:endParaRPr lang="de-DE" sz="3200" dirty="0"/>
          </a:p>
          <a:p>
            <a:r>
              <a:rPr lang="de-DE" sz="3200" b="1" dirty="0"/>
              <a:t>Vortrag wird als </a:t>
            </a:r>
            <a:r>
              <a:rPr lang="de-DE" sz="3200" b="1" dirty="0" err="1"/>
              <a:t>pdf</a:t>
            </a:r>
            <a:r>
              <a:rPr lang="de-DE" sz="3200" b="1" dirty="0"/>
              <a:t> zur Verfügung gestellt – Notizen sind nicht erforderlich</a:t>
            </a:r>
          </a:p>
          <a:p>
            <a:r>
              <a:rPr lang="de-DE" sz="3200" b="1" dirty="0"/>
              <a:t>a.drewer@fved.net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4496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1" name="Picture 11" descr="Bspl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357438"/>
            <a:ext cx="37147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13" descr="100_0470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2357438"/>
            <a:ext cx="36004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786313" y="5214938"/>
            <a:ext cx="3571875" cy="28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200" b="1" dirty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  <a:t>Nachhaltige Sanierung mit 14 cm WDVS 021</a:t>
            </a:r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857250" y="5214938"/>
            <a:ext cx="3214688" cy="28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200" b="1" dirty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  <a:t>„Kaputt saniert“ mit 5 cm Polystyrol 040 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E08D3-B1BC-492A-8590-529D0066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Verhaltensänderung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026D9A-6C5F-4777-997D-2DF0AB11D5E4}"/>
              </a:ext>
            </a:extLst>
          </p:cNvPr>
          <p:cNvSpPr txBox="1"/>
          <p:nvPr/>
        </p:nvSpPr>
        <p:spPr>
          <a:xfrm>
            <a:off x="0" y="1628800"/>
            <a:ext cx="88924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Verkehr</a:t>
            </a:r>
          </a:p>
          <a:p>
            <a:endParaRPr lang="de-DE" dirty="0"/>
          </a:p>
          <a:p>
            <a:r>
              <a:rPr lang="de-DE" dirty="0"/>
              <a:t>Fahrrad fahren</a:t>
            </a:r>
          </a:p>
          <a:p>
            <a:r>
              <a:rPr lang="de-DE" dirty="0"/>
              <a:t>Zu Fuß gehen</a:t>
            </a:r>
          </a:p>
          <a:p>
            <a:r>
              <a:rPr lang="de-DE" dirty="0"/>
              <a:t>ÖPNV nutzen</a:t>
            </a:r>
          </a:p>
          <a:p>
            <a:endParaRPr lang="de-DE" dirty="0"/>
          </a:p>
          <a:p>
            <a:r>
              <a:rPr lang="de-DE" dirty="0"/>
              <a:t>Wenn man schon Auto fahren muss:</a:t>
            </a:r>
          </a:p>
          <a:p>
            <a:pPr marL="285750" indent="-285750">
              <a:buFontTx/>
              <a:buChar char="-"/>
            </a:pPr>
            <a:r>
              <a:rPr lang="de-DE" dirty="0"/>
              <a:t>Vorausschauend fahren (vor der Ampel ausrollen lassen, wenig bremsen, nur, wenn notwendig)</a:t>
            </a:r>
          </a:p>
          <a:p>
            <a:pPr marL="285750" indent="-285750">
              <a:buFontTx/>
              <a:buChar char="-"/>
            </a:pPr>
            <a:r>
              <a:rPr lang="de-DE" dirty="0"/>
              <a:t>Untertourig fahren (rechtzeitig in höhere Gänge schalten)</a:t>
            </a:r>
          </a:p>
          <a:p>
            <a:pPr marL="285750" indent="-285750">
              <a:buFontTx/>
              <a:buChar char="-"/>
            </a:pPr>
            <a:r>
              <a:rPr lang="de-DE" dirty="0"/>
              <a:t>Max. 100 km/h auf der Autobahn fahren</a:t>
            </a:r>
          </a:p>
          <a:p>
            <a:pPr marL="285750" indent="-285750">
              <a:buFontTx/>
              <a:buChar char="-"/>
            </a:pPr>
            <a:r>
              <a:rPr lang="de-DE" dirty="0"/>
              <a:t>Auto auslasten (Personen mitnehmen, </a:t>
            </a:r>
            <a:r>
              <a:rPr lang="de-DE" dirty="0">
                <a:hlinkClick r:id="rId2"/>
              </a:rPr>
              <a:t>www.blablacar.de</a:t>
            </a:r>
            <a:r>
              <a:rPr lang="de-DE" dirty="0"/>
              <a:t> )</a:t>
            </a:r>
          </a:p>
          <a:p>
            <a:pPr marL="285750" indent="-285750">
              <a:buFontTx/>
              <a:buChar char="-"/>
            </a:pPr>
            <a:r>
              <a:rPr lang="de-DE" dirty="0"/>
              <a:t>Reifendruck erhöhen</a:t>
            </a:r>
          </a:p>
          <a:p>
            <a:pPr marL="285750" indent="-285750">
              <a:buFontTx/>
              <a:buChar char="-"/>
            </a:pPr>
            <a:r>
              <a:rPr lang="de-DE" dirty="0"/>
              <a:t>Lieber 1x die Woche einen Großeinkauf machen, anstatt täglich Kleinigkeiten zu besorgen (auf dem Land)</a:t>
            </a:r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547436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E08D3-B1BC-492A-8590-529D0066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Verhaltensänderung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026D9A-6C5F-4777-997D-2DF0AB11D5E4}"/>
              </a:ext>
            </a:extLst>
          </p:cNvPr>
          <p:cNvSpPr txBox="1"/>
          <p:nvPr/>
        </p:nvSpPr>
        <p:spPr>
          <a:xfrm>
            <a:off x="0" y="1628800"/>
            <a:ext cx="8892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sonstiges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Stand-by-Geräte ausschalten</a:t>
            </a:r>
          </a:p>
          <a:p>
            <a:endParaRPr lang="de-DE" dirty="0"/>
          </a:p>
          <a:p>
            <a:r>
              <a:rPr lang="de-DE" dirty="0"/>
              <a:t>Fenster und Türen zu!</a:t>
            </a:r>
          </a:p>
          <a:p>
            <a:endParaRPr lang="de-DE" dirty="0"/>
          </a:p>
          <a:p>
            <a:r>
              <a:rPr lang="de-DE" dirty="0"/>
              <a:t>„graue Energie“ bei Gebrauchsgegenständen berücksichtigen (Gegenstände teilen, gebrauchte kaufen/verkaufen/verschenken, reparieren)</a:t>
            </a:r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801975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E08D3-B1BC-492A-8590-529D00662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84" y="2780928"/>
            <a:ext cx="8003232" cy="994122"/>
          </a:xfrm>
        </p:spPr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602180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500033" y="1988839"/>
          <a:ext cx="8215371" cy="4065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5660">
                <a:tc>
                  <a:txBody>
                    <a:bodyPr/>
                    <a:lstStyle/>
                    <a:p>
                      <a:endParaRPr lang="de-DE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Im Vergleich: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Polystyrol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-WDVS (5 cm)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          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Phenolharz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-WDVS (14 cm)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WLZ (W/</a:t>
                      </a:r>
                      <a:r>
                        <a:rPr kumimoji="0" lang="de-DE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mK</a:t>
                      </a:r>
                      <a:r>
                        <a:rPr kumimoji="0" lang="de-DE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de-DE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0,04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0,021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6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U-Wert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Konstruktion  (W/m²K)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0,44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0,135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Kosten pro qm (incl. MwSt. u. </a:t>
                      </a:r>
                      <a:r>
                        <a:rPr kumimoji="0" lang="de-DE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Förderung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79 €/m²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125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€/m²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Heizkosten Einsparung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- 4,27 €/m²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- 7,80 €/m²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Einsparung/Kosten („Zins“)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5,4 %</a:t>
                      </a:r>
                      <a:endParaRPr kumimoji="0" lang="de-DE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6 %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CO2/a (Energieträger: Öl)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- 14 kg/m²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- 31 kg/m²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2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Amortisationszeit (statisch)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18,5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 Jahre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Verbesserung Wärmeschutz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55 %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88 %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2401F340-360D-4C39-BADA-5E5A48530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182054"/>
              </p:ext>
            </p:extLst>
          </p:nvPr>
        </p:nvGraphicFramePr>
        <p:xfrm>
          <a:off x="0" y="0"/>
          <a:ext cx="9144001" cy="7558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3848">
                  <a:extLst>
                    <a:ext uri="{9D8B030D-6E8A-4147-A177-3AD203B41FA5}">
                      <a16:colId xmlns:a16="http://schemas.microsoft.com/office/drawing/2014/main" val="414252321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512389252"/>
                    </a:ext>
                  </a:extLst>
                </a:gridCol>
                <a:gridCol w="2303705">
                  <a:extLst>
                    <a:ext uri="{9D8B030D-6E8A-4147-A177-3AD203B41FA5}">
                      <a16:colId xmlns:a16="http://schemas.microsoft.com/office/drawing/2014/main" val="650456293"/>
                    </a:ext>
                  </a:extLst>
                </a:gridCol>
                <a:gridCol w="1836248">
                  <a:extLst>
                    <a:ext uri="{9D8B030D-6E8A-4147-A177-3AD203B41FA5}">
                      <a16:colId xmlns:a16="http://schemas.microsoft.com/office/drawing/2014/main" val="2668964190"/>
                    </a:ext>
                  </a:extLst>
                </a:gridCol>
              </a:tblGrid>
              <a:tr h="11247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Aufbau der Wand: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cm Vollziegel, beidseitig verputzt Anfangs-U-Wert 1,4 W/m²*K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12 cm WDVS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2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GEG-Standard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16 cm WDVS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„Förder-Standard“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(Kosten für 4 cm dickere Dämmung), </a:t>
                      </a:r>
                      <a:r>
                        <a:rPr lang="de-DE" sz="12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 Förderung BAFA bzw. Steuer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24 cm WDVS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„nachhaltiger Standard“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(Kosten für 12 cm dickere Dämmung) </a:t>
                      </a:r>
                      <a:r>
                        <a:rPr lang="de-DE" sz="12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 Förderung BAFA bzw. Steuer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261094"/>
                  </a:ext>
                </a:extLst>
              </a:tr>
              <a:tr h="1558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U-Wert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0,24 W/m²K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 W/m²K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 W/m²K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7088437"/>
                  </a:ext>
                </a:extLst>
              </a:tr>
              <a:tr h="5858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Kosten pro m² gedämmter Fläche (reine Dämm-Kosten, incl. Gerüst und MWSt.), ohne Extras – mittlere Preiskategorie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155,- €/m²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165,- €/m² abzgl. 33,00 € Förderung = 132,00 € Gesamtkosten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175,00 €/m² abzgl. 35,00 € Förderung = 140,00 € Gesamtkosten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44804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 nicht tragfähigem Untergrund: dübeln erforderlich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+ 13,00 €/m²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+ 10,40 €/m²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(incl. Förderung)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+ 10,40 €/m²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(incl. Förderung)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7203456"/>
                  </a:ext>
                </a:extLst>
              </a:tr>
              <a:tr h="4113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Falls gewünscht: Egalisationsanstrich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+ 11,00 €/m²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+ 8,80 €/m²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(incl. Förderung)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+ 8,80 €/m²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(incl. Förderung)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021955"/>
                  </a:ext>
                </a:extLst>
              </a:tr>
              <a:tr h="2501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Minderkosten gegenüber GEG-Standard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- 27,80 €/m²</a:t>
                      </a:r>
                      <a:endParaRPr lang="de-DE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- 19,80 €/m²</a:t>
                      </a:r>
                      <a:endParaRPr lang="de-DE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289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Zusatz-Heizkosteneinsparung pro m²*a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0,60 €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1,20 €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519906"/>
                  </a:ext>
                </a:extLst>
              </a:tr>
              <a:tr h="5129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Zusatz-Heizkosteneinsparung gesamt bei 150 m² Wandfläche, in 50 Jahren gegenüber GEG-Standard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4.500,00 €</a:t>
                      </a:r>
                      <a:endParaRPr lang="de-DE" sz="12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9.000,00 €</a:t>
                      </a:r>
                      <a:endParaRPr lang="de-DE" sz="12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97063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Zusatz-CO2-Einsparung pro m² und Jahr gegenüber GEG-Standard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 kg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2,05 kg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90927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Zusatz-CO2-Einsparung bei 150 m² Wandfläche, Gasheizung in 50 Jahren, gesamt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 Tonnen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 Tonnen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684611"/>
                  </a:ext>
                </a:extLst>
              </a:tr>
              <a:tr h="4820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Eingesparte CO2-Abgabe gesamt in 50 Jahren (bei 65,- €/to*a)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478,00 €</a:t>
                      </a:r>
                      <a:endParaRPr lang="de-DE" sz="12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997,00 €</a:t>
                      </a:r>
                      <a:endParaRPr lang="de-DE" sz="12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619046"/>
                  </a:ext>
                </a:extLst>
              </a:tr>
              <a:tr h="1623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Gesamt-Wirtschaftlichkeit gegenüber GEG-Standard (Heizkosteneinsparung, niedrigere Anschaffungskosten aufgrund der Förderung, eingesparte CO2-Abgabe) in 50 Jahren bei 150 m² Wandfläche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1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9.147,00 €</a:t>
                      </a:r>
                      <a:endParaRPr lang="de-DE" sz="2400" b="1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08" marR="3360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1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12.967,00 €</a:t>
                      </a:r>
                    </a:p>
                  </a:txBody>
                  <a:tcPr marL="33608" marR="3360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51909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28ED7-B3AE-4901-9749-3EDE48ED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Werbeblock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91B6A0-104F-4843-9BA5-2A6B3BF336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32" y="1052736"/>
            <a:ext cx="4455389" cy="5805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0A69633-7BC1-45F3-A55F-847E22C95D1F}"/>
              </a:ext>
            </a:extLst>
          </p:cNvPr>
          <p:cNvSpPr txBox="1"/>
          <p:nvPr/>
        </p:nvSpPr>
        <p:spPr>
          <a:xfrm>
            <a:off x="6660232" y="1268760"/>
            <a:ext cx="1546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 Auflage Juni</a:t>
            </a:r>
          </a:p>
          <a:p>
            <a:r>
              <a:rPr lang="de-DE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947190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Wenn schon – denn schon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00232" y="3000372"/>
            <a:ext cx="574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7030A0"/>
                </a:solidFill>
              </a:rPr>
              <a:t>Wie dick ist die optimale Dämmung auf der OGD?</a:t>
            </a:r>
          </a:p>
        </p:txBody>
      </p:sp>
    </p:spTree>
    <p:extLst>
      <p:ext uri="{BB962C8B-B14F-4D97-AF65-F5344CB8AC3E}">
        <p14:creationId xmlns:p14="http://schemas.microsoft.com/office/powerpoint/2010/main" val="2134757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Wenn schon – denn schon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1560" y="134076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Geschoßdecke, Zellulose, </a:t>
            </a:r>
            <a:r>
              <a:rPr lang="de-DE" dirty="0" err="1"/>
              <a:t>Supafil</a:t>
            </a:r>
            <a:endParaRPr lang="de-DE" dirty="0"/>
          </a:p>
        </p:txBody>
      </p:sp>
      <p:graphicFrame>
        <p:nvGraphicFramePr>
          <p:cNvPr id="16" name="Diagram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853837"/>
              </p:ext>
            </p:extLst>
          </p:nvPr>
        </p:nvGraphicFramePr>
        <p:xfrm>
          <a:off x="0" y="2285992"/>
          <a:ext cx="7884368" cy="4572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2000232" y="6488668"/>
            <a:ext cx="58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GEG</a:t>
            </a:r>
          </a:p>
        </p:txBody>
      </p:sp>
      <p:cxnSp>
        <p:nvCxnSpPr>
          <p:cNvPr id="19" name="Gerade Verbindung 18"/>
          <p:cNvCxnSpPr/>
          <p:nvPr/>
        </p:nvCxnSpPr>
        <p:spPr>
          <a:xfrm rot="5400000">
            <a:off x="321439" y="4536289"/>
            <a:ext cx="3643338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3143240" y="6488668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Förderung</a:t>
            </a:r>
          </a:p>
        </p:txBody>
      </p:sp>
      <p:cxnSp>
        <p:nvCxnSpPr>
          <p:cNvPr id="21" name="Gerade Verbindung 20"/>
          <p:cNvCxnSpPr/>
          <p:nvPr/>
        </p:nvCxnSpPr>
        <p:spPr>
          <a:xfrm rot="5400000">
            <a:off x="1536679" y="4535495"/>
            <a:ext cx="3643338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>
            <a:cxnSpLocks/>
          </p:cNvCxnSpPr>
          <p:nvPr/>
        </p:nvCxnSpPr>
        <p:spPr>
          <a:xfrm>
            <a:off x="2053308" y="2708920"/>
            <a:ext cx="0" cy="37351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cxnSpLocks/>
          </p:cNvCxnSpPr>
          <p:nvPr/>
        </p:nvCxnSpPr>
        <p:spPr>
          <a:xfrm>
            <a:off x="3287704" y="2714620"/>
            <a:ext cx="0" cy="37294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Wenn schon – denn schon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9552" y="1340768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 Zellulose, </a:t>
            </a:r>
            <a:r>
              <a:rPr lang="de-DE" dirty="0" err="1"/>
              <a:t>Supafil</a:t>
            </a:r>
            <a:r>
              <a:rPr lang="de-DE" dirty="0"/>
              <a:t>  </a:t>
            </a:r>
            <a:endParaRPr lang="de-DE" sz="800" dirty="0"/>
          </a:p>
        </p:txBody>
      </p:sp>
      <p:sp>
        <p:nvSpPr>
          <p:cNvPr id="6" name="Textfeld 5"/>
          <p:cNvSpPr txBox="1"/>
          <p:nvPr/>
        </p:nvSpPr>
        <p:spPr>
          <a:xfrm>
            <a:off x="1763688" y="6488668"/>
            <a:ext cx="58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GEG</a:t>
            </a: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385512"/>
              </p:ext>
            </p:extLst>
          </p:nvPr>
        </p:nvGraphicFramePr>
        <p:xfrm>
          <a:off x="0" y="1844824"/>
          <a:ext cx="65162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2915816" y="6488668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Förderung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>
            <a:cxnSpLocks/>
          </p:cNvCxnSpPr>
          <p:nvPr/>
        </p:nvCxnSpPr>
        <p:spPr>
          <a:xfrm>
            <a:off x="3059832" y="2858472"/>
            <a:ext cx="0" cy="37351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cxnSpLocks/>
          </p:cNvCxnSpPr>
          <p:nvPr/>
        </p:nvCxnSpPr>
        <p:spPr>
          <a:xfrm>
            <a:off x="4427984" y="2858472"/>
            <a:ext cx="0" cy="37294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Wenn schon – denn schon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9552" y="134076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 Zellulose, </a:t>
            </a:r>
            <a:r>
              <a:rPr lang="de-DE" dirty="0" err="1"/>
              <a:t>Supafil</a:t>
            </a:r>
            <a:r>
              <a:rPr lang="de-DE" dirty="0"/>
              <a:t>, Dämmraum-Elemente  </a:t>
            </a:r>
            <a:endParaRPr lang="de-DE" sz="800" dirty="0"/>
          </a:p>
        </p:txBody>
      </p:sp>
      <p:sp>
        <p:nvSpPr>
          <p:cNvPr id="6" name="Textfeld 5"/>
          <p:cNvSpPr txBox="1"/>
          <p:nvPr/>
        </p:nvSpPr>
        <p:spPr>
          <a:xfrm>
            <a:off x="2765616" y="6488668"/>
            <a:ext cx="58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44747" y="6488668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Förderung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00000000-0008-0000-0500-00001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684267"/>
              </p:ext>
            </p:extLst>
          </p:nvPr>
        </p:nvGraphicFramePr>
        <p:xfrm>
          <a:off x="51419" y="1907867"/>
          <a:ext cx="8841061" cy="4401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9340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994122"/>
          </a:xfrm>
        </p:spPr>
        <p:txBody>
          <a:bodyPr/>
          <a:lstStyle/>
          <a:p>
            <a:r>
              <a:rPr lang="de-DE" dirty="0"/>
              <a:t>Kleinteilige Maßnahmen für </a:t>
            </a:r>
            <a:r>
              <a:rPr lang="de-DE" dirty="0" err="1"/>
              <a:t>diy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264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Rollladenkasten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8FC115-BCEB-4BBC-8C58-9AECF574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5" y="2264244"/>
            <a:ext cx="4747707" cy="375704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A122FA7-CDE4-4BBD-ABC2-B8E086A5001D}"/>
              </a:ext>
            </a:extLst>
          </p:cNvPr>
          <p:cNvSpPr txBox="1"/>
          <p:nvPr/>
        </p:nvSpPr>
        <p:spPr>
          <a:xfrm>
            <a:off x="6804248" y="2564904"/>
            <a:ext cx="1977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Trennung zwischen</a:t>
            </a:r>
          </a:p>
          <a:p>
            <a:r>
              <a:rPr lang="de-DE" dirty="0"/>
              <a:t>Innen und außen:</a:t>
            </a:r>
          </a:p>
          <a:p>
            <a:r>
              <a:rPr lang="de-DE" b="1" dirty="0"/>
              <a:t>4 mm </a:t>
            </a:r>
            <a:r>
              <a:rPr lang="de-DE" dirty="0"/>
              <a:t>Sperrholz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88693C6-B672-4D68-9DE1-55D799F1AB4F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376264" cy="1584176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B4B88AD-07CD-4E99-93B9-C61FEBC0D42A}"/>
              </a:ext>
            </a:extLst>
          </p:cNvPr>
          <p:cNvCxnSpPr>
            <a:cxnSpLocks/>
          </p:cNvCxnSpPr>
          <p:nvPr/>
        </p:nvCxnSpPr>
        <p:spPr>
          <a:xfrm flipH="1">
            <a:off x="5508104" y="3323730"/>
            <a:ext cx="1296144" cy="1723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1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Energieverbrauch Deutschland 2020 gesamt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CB3D27-575B-4555-9344-4EED85275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600" b="1" dirty="0">
                <a:solidFill>
                  <a:schemeClr val="bg2">
                    <a:lumMod val="25000"/>
                  </a:schemeClr>
                </a:solidFill>
              </a:rPr>
              <a:t>11.899 </a:t>
            </a:r>
            <a:r>
              <a:rPr lang="de-DE" sz="6600" b="1" dirty="0" err="1">
                <a:solidFill>
                  <a:schemeClr val="bg2">
                    <a:lumMod val="25000"/>
                  </a:schemeClr>
                </a:solidFill>
              </a:rPr>
              <a:t>PetaJoule</a:t>
            </a:r>
            <a:endParaRPr lang="de-DE" sz="6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3600" b="1" dirty="0">
                <a:solidFill>
                  <a:schemeClr val="bg2">
                    <a:lumMod val="25000"/>
                  </a:schemeClr>
                </a:solidFill>
              </a:rPr>
              <a:t>11.899.000.000.000.000.000 Joule</a:t>
            </a:r>
          </a:p>
          <a:p>
            <a:pPr marL="0" indent="0" algn="ctr">
              <a:buNone/>
            </a:pPr>
            <a:r>
              <a:rPr lang="de-DE" sz="3600" b="1" dirty="0">
                <a:solidFill>
                  <a:schemeClr val="bg2">
                    <a:lumMod val="25000"/>
                  </a:schemeClr>
                </a:solidFill>
              </a:rPr>
              <a:t>3.305.280.000.000 kWh</a:t>
            </a:r>
          </a:p>
          <a:p>
            <a:pPr marL="0" indent="0" algn="ctr">
              <a:buNone/>
            </a:pPr>
            <a:r>
              <a:rPr lang="de-DE" sz="9600" b="1" dirty="0">
                <a:solidFill>
                  <a:srgbClr val="FF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408635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Rollladenkasten</a:t>
            </a:r>
          </a:p>
        </p:txBody>
      </p:sp>
      <p:pic>
        <p:nvPicPr>
          <p:cNvPr id="321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65030"/>
            <a:ext cx="5184575" cy="390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960BDFC-F4D3-49C4-8230-4C37007AA10D}"/>
              </a:ext>
            </a:extLst>
          </p:cNvPr>
          <p:cNvSpPr txBox="1"/>
          <p:nvPr/>
        </p:nvSpPr>
        <p:spPr>
          <a:xfrm>
            <a:off x="6539184" y="2703892"/>
            <a:ext cx="2604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Bestmögliche Dämmdicke</a:t>
            </a:r>
          </a:p>
          <a:p>
            <a:r>
              <a:rPr lang="de-DE" dirty="0"/>
              <a:t>Mit Phenolharz WLS 021</a:t>
            </a:r>
          </a:p>
          <a:p>
            <a:r>
              <a:rPr lang="de-DE" dirty="0"/>
              <a:t>Oder PU WLS 023 </a:t>
            </a:r>
          </a:p>
          <a:p>
            <a:r>
              <a:rPr lang="de-DE" dirty="0"/>
              <a:t>(alukaschiert)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D98051FC-4F58-43FB-917D-C392CFD70A2B}"/>
              </a:ext>
            </a:extLst>
          </p:cNvPr>
          <p:cNvCxnSpPr>
            <a:cxnSpLocks/>
          </p:cNvCxnSpPr>
          <p:nvPr/>
        </p:nvCxnSpPr>
        <p:spPr>
          <a:xfrm flipH="1">
            <a:off x="4211960" y="3416506"/>
            <a:ext cx="2249016" cy="108124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6A34362-3403-4934-9AD5-6AA7CBCBF193}"/>
              </a:ext>
            </a:extLst>
          </p:cNvPr>
          <p:cNvCxnSpPr>
            <a:cxnSpLocks/>
          </p:cNvCxnSpPr>
          <p:nvPr/>
        </p:nvCxnSpPr>
        <p:spPr>
          <a:xfrm flipH="1">
            <a:off x="4644008" y="3422452"/>
            <a:ext cx="1816968" cy="630181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04399AE-4EB0-4CAD-83A8-0F0BFD858F79}"/>
              </a:ext>
            </a:extLst>
          </p:cNvPr>
          <p:cNvCxnSpPr>
            <a:cxnSpLocks/>
          </p:cNvCxnSpPr>
          <p:nvPr/>
        </p:nvCxnSpPr>
        <p:spPr>
          <a:xfrm flipH="1">
            <a:off x="3984452" y="3441494"/>
            <a:ext cx="2476524" cy="1244378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491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Rollladenkasten</a:t>
            </a:r>
          </a:p>
        </p:txBody>
      </p:sp>
      <p:pic>
        <p:nvPicPr>
          <p:cNvPr id="16" name="Grafik 15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7" name="Grafik 16" descr="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  <p:pic>
        <p:nvPicPr>
          <p:cNvPr id="18" name="Grafik 17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700808"/>
            <a:ext cx="6192688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994122"/>
          </a:xfrm>
        </p:spPr>
        <p:txBody>
          <a:bodyPr/>
          <a:lstStyle/>
          <a:p>
            <a:r>
              <a:rPr lang="de-DE" dirty="0"/>
              <a:t>2. Dämmung des beheizten Raumes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994122"/>
          </a:xfrm>
        </p:spPr>
        <p:txBody>
          <a:bodyPr/>
          <a:lstStyle/>
          <a:p>
            <a:r>
              <a:rPr lang="de-DE" dirty="0"/>
              <a:t>Dämmung des beheizten Raumes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55776" y="602128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So?</a:t>
            </a:r>
          </a:p>
        </p:txBody>
      </p:sp>
      <p:pic>
        <p:nvPicPr>
          <p:cNvPr id="183298" name="Picture 2" descr="C:\Users\arnold\Dropbox\Baugenossenschaft Bochum\Fotos\DSCI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5520996" cy="4140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148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994122"/>
          </a:xfrm>
        </p:spPr>
        <p:txBody>
          <a:bodyPr/>
          <a:lstStyle/>
          <a:p>
            <a:r>
              <a:rPr lang="de-DE" dirty="0"/>
              <a:t>Dämmung des beheizten Raumes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55776" y="602128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Oder so! Zellulose</a:t>
            </a:r>
          </a:p>
        </p:txBody>
      </p:sp>
      <p:pic>
        <p:nvPicPr>
          <p:cNvPr id="184322" name="Picture 2" descr="C:\Users\arnold\Documents\1 IPEG\D  Ä  M  M  U  N  G\05 Fotos\OG-Decke\Massiv- nicht begehbare Dämmung\Serie01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7011" y="1551694"/>
            <a:ext cx="6055469" cy="454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994122"/>
          </a:xfrm>
        </p:spPr>
        <p:txBody>
          <a:bodyPr/>
          <a:lstStyle/>
          <a:p>
            <a:r>
              <a:rPr lang="de-DE" dirty="0"/>
              <a:t>Dämmung des beheizten Raumes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55776" y="602128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Oder so! oder </a:t>
            </a:r>
            <a:r>
              <a:rPr lang="de-DE" sz="2400" b="1" dirty="0" err="1"/>
              <a:t>Supafil</a:t>
            </a:r>
            <a:endParaRPr lang="de-DE" sz="2400" b="1" dirty="0"/>
          </a:p>
        </p:txBody>
      </p:sp>
      <p:pic>
        <p:nvPicPr>
          <p:cNvPr id="246786" name="Picture 2" descr="C:\Users\arnold\Dropbox\Baugenossenschaft Bochum\Fotos\Dämmfotos\DSCI0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84784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994122"/>
          </a:xfrm>
        </p:spPr>
        <p:txBody>
          <a:bodyPr/>
          <a:lstStyle/>
          <a:p>
            <a:r>
              <a:rPr lang="de-DE" dirty="0"/>
              <a:t>Dämmung des beheizten Raumes</a:t>
            </a:r>
          </a:p>
        </p:txBody>
      </p:sp>
      <p:sp>
        <p:nvSpPr>
          <p:cNvPr id="3" name="Rechteck 2"/>
          <p:cNvSpPr/>
          <p:nvPr/>
        </p:nvSpPr>
        <p:spPr>
          <a:xfrm>
            <a:off x="395536" y="1484785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de-DE" sz="2800" dirty="0"/>
              <a:t>Hüllflächenoptimierung – ein Gedankenexperiment</a:t>
            </a:r>
            <a:endParaRPr lang="de-DE" sz="14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44724" y="2983707"/>
            <a:ext cx="957808" cy="1778496"/>
            <a:chOff x="744724" y="2983707"/>
            <a:chExt cx="957808" cy="1778496"/>
          </a:xfrm>
        </p:grpSpPr>
        <p:sp>
          <p:nvSpPr>
            <p:cNvPr id="9" name="Rechteck 8"/>
            <p:cNvSpPr/>
            <p:nvPr/>
          </p:nvSpPr>
          <p:spPr>
            <a:xfrm>
              <a:off x="766428" y="3847803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>
              <a:off x="766428" y="2983707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12"/>
            <p:cNvCxnSpPr>
              <a:cxnSpLocks/>
            </p:cNvCxnSpPr>
            <p:nvPr/>
          </p:nvCxnSpPr>
          <p:spPr>
            <a:xfrm>
              <a:off x="744724" y="3847803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/>
          <p:cNvGrpSpPr/>
          <p:nvPr/>
        </p:nvGrpSpPr>
        <p:grpSpPr>
          <a:xfrm>
            <a:off x="6701950" y="2966758"/>
            <a:ext cx="936104" cy="1795445"/>
            <a:chOff x="6701950" y="2966758"/>
            <a:chExt cx="936104" cy="1795445"/>
          </a:xfrm>
        </p:grpSpPr>
        <p:sp>
          <p:nvSpPr>
            <p:cNvPr id="10" name="Rechteck 9"/>
            <p:cNvSpPr/>
            <p:nvPr/>
          </p:nvSpPr>
          <p:spPr>
            <a:xfrm>
              <a:off x="6701950" y="3821028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6701950" y="2983707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/>
            <p:cNvCxnSpPr>
              <a:stCxn id="12" idx="2"/>
            </p:cNvCxnSpPr>
            <p:nvPr/>
          </p:nvCxnSpPr>
          <p:spPr>
            <a:xfrm>
              <a:off x="6701950" y="3847803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12" idx="2"/>
              <a:endCxn id="12" idx="0"/>
            </p:cNvCxnSpPr>
            <p:nvPr/>
          </p:nvCxnSpPr>
          <p:spPr>
            <a:xfrm flipV="1">
              <a:off x="6701950" y="2983707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>
              <a:cxnSpLocks/>
            </p:cNvCxnSpPr>
            <p:nvPr/>
          </p:nvCxnSpPr>
          <p:spPr>
            <a:xfrm>
              <a:off x="7155217" y="2966758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feld 16"/>
          <p:cNvSpPr txBox="1"/>
          <p:nvPr/>
        </p:nvSpPr>
        <p:spPr>
          <a:xfrm>
            <a:off x="215066" y="2204864"/>
            <a:ext cx="20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Hausbesitzer </a:t>
            </a:r>
            <a:r>
              <a:rPr lang="de-DE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098133" y="2204863"/>
            <a:ext cx="214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Hausbesitzer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07704" y="2636912"/>
            <a:ext cx="4824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Gleiche bauliche Situation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Freistehendes Haus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Gleiches Nutzerverhalten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Derselbe Anfangs-Energieverbrauch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Dachboden nicht bewohnt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Preisoptimierte Sanierung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Hausbesitzer A </a:t>
            </a:r>
            <a:r>
              <a:rPr lang="de-DE" sz="2000" b="1" dirty="0">
                <a:solidFill>
                  <a:srgbClr val="00B050"/>
                </a:solidFill>
              </a:rPr>
              <a:t>dämmt so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/>
              <a:t>Hausbesitzer B </a:t>
            </a:r>
            <a:r>
              <a:rPr lang="de-DE" sz="2000" b="1" dirty="0">
                <a:solidFill>
                  <a:srgbClr val="FF0000"/>
                </a:solidFill>
              </a:rPr>
              <a:t>dämmt so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u="sng" dirty="0"/>
              <a:t>Energieeinsparung nach  der Dämmung bei beiden Gebäuden gleich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994122"/>
          </a:xfrm>
        </p:spPr>
        <p:txBody>
          <a:bodyPr/>
          <a:lstStyle/>
          <a:p>
            <a:r>
              <a:rPr lang="de-DE" dirty="0"/>
              <a:t>Dämmung des beheizten Raumes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00232" y="3000372"/>
            <a:ext cx="574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7030A0"/>
                </a:solidFill>
              </a:rPr>
              <a:t>Wieviel muss Hausbesitzer </a:t>
            </a:r>
            <a:r>
              <a:rPr lang="de-DE" sz="2000" b="1" i="1" dirty="0">
                <a:solidFill>
                  <a:srgbClr val="FF0000"/>
                </a:solidFill>
              </a:rPr>
              <a:t>B</a:t>
            </a:r>
            <a:r>
              <a:rPr lang="de-DE" sz="2000" b="1" i="1" dirty="0">
                <a:solidFill>
                  <a:srgbClr val="7030A0"/>
                </a:solidFill>
              </a:rPr>
              <a:t> mehr bezahlen?</a:t>
            </a:r>
          </a:p>
        </p:txBody>
      </p:sp>
    </p:spTree>
    <p:extLst>
      <p:ext uri="{BB962C8B-B14F-4D97-AF65-F5344CB8AC3E}">
        <p14:creationId xmlns:p14="http://schemas.microsoft.com/office/powerpoint/2010/main" val="845709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994122"/>
          </a:xfrm>
        </p:spPr>
        <p:txBody>
          <a:bodyPr/>
          <a:lstStyle/>
          <a:p>
            <a:r>
              <a:rPr lang="de-DE" dirty="0"/>
              <a:t>Dämmung des beheizten Raumes</a:t>
            </a:r>
          </a:p>
        </p:txBody>
      </p:sp>
      <p:sp>
        <p:nvSpPr>
          <p:cNvPr id="3" name="Rechteck 2"/>
          <p:cNvSpPr/>
          <p:nvPr/>
        </p:nvSpPr>
        <p:spPr>
          <a:xfrm>
            <a:off x="395536" y="1484785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de-DE" sz="2800" dirty="0"/>
              <a:t>Hüllflächenoptimierung – ein Gedankenexperiment</a:t>
            </a:r>
            <a:endParaRPr lang="de-DE" sz="14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66428" y="2983707"/>
            <a:ext cx="936104" cy="1778496"/>
            <a:chOff x="766428" y="2983707"/>
            <a:chExt cx="936104" cy="1778496"/>
          </a:xfrm>
        </p:grpSpPr>
        <p:sp>
          <p:nvSpPr>
            <p:cNvPr id="9" name="Rechteck 8"/>
            <p:cNvSpPr/>
            <p:nvPr/>
          </p:nvSpPr>
          <p:spPr>
            <a:xfrm>
              <a:off x="766428" y="3847803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>
              <a:off x="766428" y="2983707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12"/>
            <p:cNvCxnSpPr>
              <a:stCxn id="11" idx="2"/>
              <a:endCxn id="11" idx="4"/>
            </p:cNvCxnSpPr>
            <p:nvPr/>
          </p:nvCxnSpPr>
          <p:spPr>
            <a:xfrm>
              <a:off x="766428" y="3826099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/>
          <p:cNvGrpSpPr/>
          <p:nvPr/>
        </p:nvGrpSpPr>
        <p:grpSpPr>
          <a:xfrm>
            <a:off x="6701950" y="2983707"/>
            <a:ext cx="936104" cy="1778496"/>
            <a:chOff x="6701950" y="2983707"/>
            <a:chExt cx="936104" cy="1778496"/>
          </a:xfrm>
        </p:grpSpPr>
        <p:sp>
          <p:nvSpPr>
            <p:cNvPr id="10" name="Rechteck 9"/>
            <p:cNvSpPr/>
            <p:nvPr/>
          </p:nvSpPr>
          <p:spPr>
            <a:xfrm>
              <a:off x="6701950" y="3821028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6701950" y="2983707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/>
            <p:cNvCxnSpPr>
              <a:stCxn id="12" idx="2"/>
            </p:cNvCxnSpPr>
            <p:nvPr/>
          </p:nvCxnSpPr>
          <p:spPr>
            <a:xfrm>
              <a:off x="6701950" y="3847803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12" idx="2"/>
              <a:endCxn id="12" idx="0"/>
            </p:cNvCxnSpPr>
            <p:nvPr/>
          </p:nvCxnSpPr>
          <p:spPr>
            <a:xfrm flipV="1">
              <a:off x="6701950" y="2983707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>
              <a:stCxn id="12" idx="0"/>
              <a:endCxn id="12" idx="4"/>
            </p:cNvCxnSpPr>
            <p:nvPr/>
          </p:nvCxnSpPr>
          <p:spPr>
            <a:xfrm>
              <a:off x="7170002" y="2983707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feld 16"/>
          <p:cNvSpPr txBox="1"/>
          <p:nvPr/>
        </p:nvSpPr>
        <p:spPr>
          <a:xfrm>
            <a:off x="215066" y="2204864"/>
            <a:ext cx="20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Hausbesitzer </a:t>
            </a:r>
            <a:r>
              <a:rPr lang="de-DE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098133" y="2204863"/>
            <a:ext cx="214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Hausbesitzer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" name="Textfeld 5">
            <a:hlinkClick r:id="rId2" action="ppaction://hlinkfile"/>
            <a:extLst>
              <a:ext uri="{FF2B5EF4-FFF2-40B4-BE49-F238E27FC236}">
                <a16:creationId xmlns:a16="http://schemas.microsoft.com/office/drawing/2014/main" id="{DBB4E436-28DB-496C-A158-5AF4D03BD8BF}"/>
              </a:ext>
            </a:extLst>
          </p:cNvPr>
          <p:cNvSpPr txBox="1"/>
          <p:nvPr/>
        </p:nvSpPr>
        <p:spPr>
          <a:xfrm>
            <a:off x="3347864" y="56612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994122"/>
          </a:xfrm>
        </p:spPr>
        <p:txBody>
          <a:bodyPr/>
          <a:lstStyle/>
          <a:p>
            <a:r>
              <a:rPr lang="de-DE" dirty="0"/>
              <a:t>Dämmung des beheizten Raumes</a:t>
            </a:r>
          </a:p>
        </p:txBody>
      </p:sp>
      <p:sp>
        <p:nvSpPr>
          <p:cNvPr id="3" name="Rechteck 2"/>
          <p:cNvSpPr/>
          <p:nvPr/>
        </p:nvSpPr>
        <p:spPr>
          <a:xfrm>
            <a:off x="395536" y="1484785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de-DE" sz="2800" dirty="0"/>
              <a:t>Hüllflächenoptimierung</a:t>
            </a:r>
            <a:r>
              <a:rPr lang="de-DE" sz="900" dirty="0"/>
              <a:t>                               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3127029" y="4061080"/>
            <a:ext cx="2889942" cy="2624269"/>
            <a:chOff x="2793408" y="3638195"/>
            <a:chExt cx="2889942" cy="2624269"/>
          </a:xfrm>
        </p:grpSpPr>
        <p:sp>
          <p:nvSpPr>
            <p:cNvPr id="4" name="Rechteck 3"/>
            <p:cNvSpPr/>
            <p:nvPr/>
          </p:nvSpPr>
          <p:spPr>
            <a:xfrm>
              <a:off x="3779912" y="4483968"/>
              <a:ext cx="914400" cy="9144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/>
            <p:cNvSpPr/>
            <p:nvPr/>
          </p:nvSpPr>
          <p:spPr>
            <a:xfrm>
              <a:off x="3769060" y="3638195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leichschenkliges Dreieck 5"/>
            <p:cNvSpPr/>
            <p:nvPr/>
          </p:nvSpPr>
          <p:spPr>
            <a:xfrm rot="10800000">
              <a:off x="3769060" y="5420072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2793408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4718550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20"/>
          <p:cNvGrpSpPr/>
          <p:nvPr/>
        </p:nvGrpSpPr>
        <p:grpSpPr>
          <a:xfrm>
            <a:off x="755576" y="1988840"/>
            <a:ext cx="936104" cy="1778496"/>
            <a:chOff x="755576" y="1988840"/>
            <a:chExt cx="936104" cy="1778496"/>
          </a:xfrm>
        </p:grpSpPr>
        <p:sp>
          <p:nvSpPr>
            <p:cNvPr id="9" name="Rechteck 8"/>
            <p:cNvSpPr/>
            <p:nvPr/>
          </p:nvSpPr>
          <p:spPr>
            <a:xfrm>
              <a:off x="755576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>
              <a:off x="755576" y="1988840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12"/>
            <p:cNvCxnSpPr>
              <a:stCxn id="11" idx="2"/>
              <a:endCxn id="11" idx="4"/>
            </p:cNvCxnSpPr>
            <p:nvPr/>
          </p:nvCxnSpPr>
          <p:spPr>
            <a:xfrm>
              <a:off x="755576" y="2831232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1027469" y="231906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grpSp>
        <p:nvGrpSpPr>
          <p:cNvPr id="21" name="Gruppieren 19"/>
          <p:cNvGrpSpPr/>
          <p:nvPr/>
        </p:nvGrpSpPr>
        <p:grpSpPr>
          <a:xfrm>
            <a:off x="6660232" y="1988840"/>
            <a:ext cx="936104" cy="1778496"/>
            <a:chOff x="6660232" y="1988840"/>
            <a:chExt cx="936104" cy="1778496"/>
          </a:xfrm>
        </p:grpSpPr>
        <p:sp>
          <p:nvSpPr>
            <p:cNvPr id="10" name="Rechteck 9"/>
            <p:cNvSpPr/>
            <p:nvPr/>
          </p:nvSpPr>
          <p:spPr>
            <a:xfrm>
              <a:off x="6660232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6660232" y="1988840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/>
            <p:cNvCxnSpPr>
              <a:stCxn id="12" idx="2"/>
            </p:cNvCxnSpPr>
            <p:nvPr/>
          </p:nvCxnSpPr>
          <p:spPr>
            <a:xfrm>
              <a:off x="6660232" y="2852936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12" idx="2"/>
              <a:endCxn id="12" idx="0"/>
            </p:cNvCxnSpPr>
            <p:nvPr/>
          </p:nvCxnSpPr>
          <p:spPr>
            <a:xfrm flipV="1">
              <a:off x="6660232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>
              <a:stCxn id="12" idx="0"/>
              <a:endCxn id="12" idx="4"/>
            </p:cNvCxnSpPr>
            <p:nvPr/>
          </p:nvCxnSpPr>
          <p:spPr>
            <a:xfrm>
              <a:off x="7128284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6948264" y="2319061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1619672" y="2276872"/>
            <a:ext cx="6736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Dämmfläche </a:t>
            </a:r>
            <a:r>
              <a:rPr lang="de-DE" b="1" dirty="0">
                <a:solidFill>
                  <a:srgbClr val="FF0000"/>
                </a:solidFill>
              </a:rPr>
              <a:t>B</a:t>
            </a:r>
            <a:r>
              <a:rPr lang="de-DE" dirty="0"/>
              <a:t> mehr als 2 x so groß wie Dämmfläche </a:t>
            </a:r>
            <a:r>
              <a:rPr lang="de-DE" b="1" dirty="0">
                <a:solidFill>
                  <a:srgbClr val="00B050"/>
                </a:solidFill>
              </a:rPr>
              <a:t>A</a:t>
            </a:r>
          </a:p>
          <a:p>
            <a:r>
              <a:rPr lang="de-DE" dirty="0"/>
              <a:t>Faktor 2 </a:t>
            </a:r>
          </a:p>
          <a:p>
            <a:r>
              <a:rPr lang="de-DE" dirty="0"/>
              <a:t>Schwierigkeit </a:t>
            </a:r>
            <a:r>
              <a:rPr lang="de-DE" b="1" dirty="0">
                <a:solidFill>
                  <a:srgbClr val="FF0000"/>
                </a:solidFill>
              </a:rPr>
              <a:t>B</a:t>
            </a:r>
            <a:r>
              <a:rPr lang="de-DE" dirty="0"/>
              <a:t>: mehr als doppelt so teuer wie </a:t>
            </a:r>
            <a:r>
              <a:rPr lang="de-DE" b="1" dirty="0">
                <a:solidFill>
                  <a:srgbClr val="00B050"/>
                </a:solidFill>
              </a:rPr>
              <a:t>A</a:t>
            </a:r>
          </a:p>
          <a:p>
            <a:r>
              <a:rPr lang="de-DE" dirty="0"/>
              <a:t>Faktor 2</a:t>
            </a:r>
          </a:p>
          <a:p>
            <a:r>
              <a:rPr lang="de-DE" dirty="0"/>
              <a:t>Abstrahlfläche </a:t>
            </a:r>
            <a:r>
              <a:rPr lang="de-DE" b="1" dirty="0">
                <a:solidFill>
                  <a:srgbClr val="FF0000"/>
                </a:solidFill>
              </a:rPr>
              <a:t>B</a:t>
            </a:r>
            <a:r>
              <a:rPr lang="de-DE" dirty="0"/>
              <a:t> mehr als doppelt so groß wie</a:t>
            </a:r>
            <a:r>
              <a:rPr lang="de-DE" b="1" dirty="0">
                <a:solidFill>
                  <a:srgbClr val="00B050"/>
                </a:solidFill>
              </a:rPr>
              <a:t> A</a:t>
            </a:r>
          </a:p>
          <a:p>
            <a:r>
              <a:rPr lang="de-DE" dirty="0"/>
              <a:t>Faktor 2 (es muss doppelt</a:t>
            </a:r>
          </a:p>
          <a:p>
            <a:r>
              <a:rPr lang="de-DE" dirty="0"/>
              <a:t>so dick gedämmt </a:t>
            </a:r>
          </a:p>
          <a:p>
            <a:r>
              <a:rPr lang="de-DE" dirty="0"/>
              <a:t>werden)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417338" y="5220037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4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Kohleberg; Foto: Anglo American PLC"/>
          <p:cNvPicPr>
            <a:picLocks noChangeAspect="1" noChangeArrowheads="1"/>
          </p:cNvPicPr>
          <p:nvPr/>
        </p:nvPicPr>
        <p:blipFill>
          <a:blip r:embed="rId2" cstate="print">
            <a:lum bright="55000" contrast="42000"/>
          </a:blip>
          <a:srcRect/>
          <a:stretch>
            <a:fillRect/>
          </a:stretch>
        </p:blipFill>
        <p:spPr bwMode="auto">
          <a:xfrm>
            <a:off x="97184" y="1340768"/>
            <a:ext cx="9046816" cy="537919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Energieverbrauch 2020 gesamt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484784"/>
            <a:ext cx="8676456" cy="4896544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406.000.000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Tonnen Steinkohle – SKE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50.000 km </a:t>
            </a:r>
            <a:r>
              <a:rPr lang="de-DE" sz="4000" b="1" dirty="0" err="1">
                <a:cs typeface="Arial" charset="0"/>
              </a:rPr>
              <a:t>Kohlezug</a:t>
            </a:r>
            <a:endParaRPr lang="de-DE" sz="4000" b="1" dirty="0">
              <a:cs typeface="Arial" charset="0"/>
            </a:endParaRPr>
          </a:p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3 Monate vor Schranke warten</a:t>
            </a:r>
          </a:p>
        </p:txBody>
      </p:sp>
    </p:spTree>
    <p:extLst>
      <p:ext uri="{BB962C8B-B14F-4D97-AF65-F5344CB8AC3E}">
        <p14:creationId xmlns:p14="http://schemas.microsoft.com/office/powerpoint/2010/main" val="2506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994122"/>
          </a:xfrm>
        </p:spPr>
        <p:txBody>
          <a:bodyPr/>
          <a:lstStyle/>
          <a:p>
            <a:r>
              <a:rPr lang="de-DE" dirty="0"/>
              <a:t>Dämmung des beheizten Raumes</a:t>
            </a:r>
          </a:p>
        </p:txBody>
      </p:sp>
      <p:sp>
        <p:nvSpPr>
          <p:cNvPr id="3" name="Rechteck 2"/>
          <p:cNvSpPr/>
          <p:nvPr/>
        </p:nvSpPr>
        <p:spPr>
          <a:xfrm>
            <a:off x="395536" y="1484785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de-DE" sz="2800" dirty="0"/>
              <a:t>Hüllflächenoptimierung      </a:t>
            </a:r>
            <a:r>
              <a:rPr lang="de-DE" sz="900" dirty="0"/>
              <a:t>                               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2857000" y="3767336"/>
            <a:ext cx="2889942" cy="2624269"/>
            <a:chOff x="2793408" y="3638195"/>
            <a:chExt cx="2889942" cy="2624269"/>
          </a:xfrm>
        </p:grpSpPr>
        <p:sp>
          <p:nvSpPr>
            <p:cNvPr id="4" name="Rechteck 3"/>
            <p:cNvSpPr/>
            <p:nvPr/>
          </p:nvSpPr>
          <p:spPr>
            <a:xfrm>
              <a:off x="3779912" y="4483968"/>
              <a:ext cx="914400" cy="9144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/>
            <p:cNvSpPr/>
            <p:nvPr/>
          </p:nvSpPr>
          <p:spPr>
            <a:xfrm>
              <a:off x="3769060" y="3638195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leichschenkliges Dreieck 5"/>
            <p:cNvSpPr/>
            <p:nvPr/>
          </p:nvSpPr>
          <p:spPr>
            <a:xfrm rot="10800000">
              <a:off x="3769060" y="5420072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2793408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4718550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20"/>
          <p:cNvGrpSpPr/>
          <p:nvPr/>
        </p:nvGrpSpPr>
        <p:grpSpPr>
          <a:xfrm>
            <a:off x="755576" y="1988840"/>
            <a:ext cx="936104" cy="1778496"/>
            <a:chOff x="755576" y="1988840"/>
            <a:chExt cx="936104" cy="1778496"/>
          </a:xfrm>
        </p:grpSpPr>
        <p:sp>
          <p:nvSpPr>
            <p:cNvPr id="9" name="Rechteck 8"/>
            <p:cNvSpPr/>
            <p:nvPr/>
          </p:nvSpPr>
          <p:spPr>
            <a:xfrm>
              <a:off x="755576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>
              <a:off x="755576" y="1988840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 Verbindung 12"/>
            <p:cNvCxnSpPr>
              <a:stCxn id="11" idx="2"/>
              <a:endCxn id="11" idx="4"/>
            </p:cNvCxnSpPr>
            <p:nvPr/>
          </p:nvCxnSpPr>
          <p:spPr>
            <a:xfrm>
              <a:off x="755576" y="2831232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1027469" y="231906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grpSp>
        <p:nvGrpSpPr>
          <p:cNvPr id="21" name="Gruppieren 19"/>
          <p:cNvGrpSpPr/>
          <p:nvPr/>
        </p:nvGrpSpPr>
        <p:grpSpPr>
          <a:xfrm>
            <a:off x="6660232" y="1988840"/>
            <a:ext cx="936104" cy="1778496"/>
            <a:chOff x="6660232" y="1988840"/>
            <a:chExt cx="936104" cy="1778496"/>
          </a:xfrm>
        </p:grpSpPr>
        <p:sp>
          <p:nvSpPr>
            <p:cNvPr id="10" name="Rechteck 9"/>
            <p:cNvSpPr/>
            <p:nvPr/>
          </p:nvSpPr>
          <p:spPr>
            <a:xfrm>
              <a:off x="6660232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6660232" y="1988840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/>
            <p:cNvCxnSpPr>
              <a:stCxn id="12" idx="2"/>
            </p:cNvCxnSpPr>
            <p:nvPr/>
          </p:nvCxnSpPr>
          <p:spPr>
            <a:xfrm>
              <a:off x="6660232" y="2852936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12" idx="2"/>
              <a:endCxn id="12" idx="0"/>
            </p:cNvCxnSpPr>
            <p:nvPr/>
          </p:nvCxnSpPr>
          <p:spPr>
            <a:xfrm flipV="1">
              <a:off x="6660232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>
              <a:stCxn id="12" idx="0"/>
              <a:endCxn id="12" idx="4"/>
            </p:cNvCxnSpPr>
            <p:nvPr/>
          </p:nvCxnSpPr>
          <p:spPr>
            <a:xfrm>
              <a:off x="7128284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6948264" y="2319061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1907704" y="2348880"/>
            <a:ext cx="544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&gt; Faktor 8 - 16!</a:t>
            </a:r>
          </a:p>
        </p:txBody>
      </p:sp>
      <p:sp>
        <p:nvSpPr>
          <p:cNvPr id="23" name="Rechteck 22"/>
          <p:cNvSpPr/>
          <p:nvPr/>
        </p:nvSpPr>
        <p:spPr>
          <a:xfrm>
            <a:off x="3131840" y="4869160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4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994122"/>
          </a:xfrm>
        </p:spPr>
        <p:txBody>
          <a:bodyPr/>
          <a:lstStyle/>
          <a:p>
            <a:r>
              <a:rPr lang="de-DE" dirty="0"/>
              <a:t>3. Grundsatz – Hohlschicht dämmen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4143372" y="3000372"/>
            <a:ext cx="135732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 flipH="1" flipV="1">
            <a:off x="3714744" y="2285992"/>
            <a:ext cx="1143008" cy="1143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16200000" flipH="1">
            <a:off x="4786314" y="2357430"/>
            <a:ext cx="1143008" cy="10001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714744" y="3714752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3714744" y="4500570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rot="5400000" flipH="1" flipV="1">
            <a:off x="510778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rot="5400000" flipH="1" flipV="1">
            <a:off x="296464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3714744" y="4929198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6000760" y="3000372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rot="5400000" flipH="1" flipV="1">
            <a:off x="5393537" y="3464719"/>
            <a:ext cx="50006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rot="5400000" flipH="1" flipV="1">
            <a:off x="6715140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6000760" y="2500306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rot="5400000" flipH="1" flipV="1">
            <a:off x="4786314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rot="10800000">
            <a:off x="4143372" y="3000372"/>
            <a:ext cx="1285884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rot="5400000">
            <a:off x="5499900" y="3500438"/>
            <a:ext cx="429422" cy="794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rot="5400000">
            <a:off x="3714744" y="3000372"/>
            <a:ext cx="428628" cy="42862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rot="5400000" flipH="1" flipV="1">
            <a:off x="5357818" y="4000504"/>
            <a:ext cx="1143008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rot="10800000">
            <a:off x="6000760" y="2928934"/>
            <a:ext cx="1928826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rot="5400000">
            <a:off x="3193253" y="3964785"/>
            <a:ext cx="1057276" cy="142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rot="10800000">
            <a:off x="3714744" y="4500570"/>
            <a:ext cx="2143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143108" y="5715016"/>
            <a:ext cx="543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&gt; 2,5 Milliarden m² Hohlräume </a:t>
            </a:r>
            <a:r>
              <a:rPr lang="de-DE" b="1" dirty="0"/>
              <a:t>in deutschen Gebäuden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Luftdichtung?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Warum ist die Dämmung von Hohlräumen elementar für die </a:t>
            </a:r>
          </a:p>
          <a:p>
            <a:r>
              <a:rPr lang="de-DE" sz="2400" dirty="0"/>
              <a:t>energetische Altbausanierung?</a:t>
            </a:r>
          </a:p>
          <a:p>
            <a:r>
              <a:rPr lang="de-DE" sz="2400" dirty="0"/>
              <a:t>Es gibt keine stehende Luftschicht! Eine Außendämmung ist wirkungslos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C:\Dokumente und Einstellungen\arnold\Eigene Dateien\aufräumen aus Desktop\P R Ä S E N T A T I O N E N\O  B  I  Westerhorstmann\Rees\Undichtigkeit_Fenster_SLS20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75235"/>
            <a:ext cx="4762872" cy="345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iklas\Dropbox\Vorträge\Kerndämm-Präsentation\Nebelaustritt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04" y="2775234"/>
            <a:ext cx="4752563" cy="34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klas\Dropbox\Vorträge\Kerndämm-Präsentation\Nebelaustritt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04" y="2775234"/>
            <a:ext cx="5318284" cy="373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1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Hohlschicht Außenwand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Warum ist die Dämmung von Hohlräumen elementar für die </a:t>
            </a:r>
          </a:p>
          <a:p>
            <a:r>
              <a:rPr lang="de-DE" sz="2400" dirty="0"/>
              <a:t>energetische Altbausanierung?</a:t>
            </a:r>
          </a:p>
          <a:p>
            <a:r>
              <a:rPr lang="de-DE" sz="2400" dirty="0"/>
              <a:t>Es gibt keine stehende Luftschicht! Eine Außendämmung ist wirkungslos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4498" name="Picture 2" descr="C:\Users\arnold\Dropbox\Architekten-Fortbildung\Modul 1 Dämmung\deutsche_Dämmkultur\Rollladen ungedämm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537520"/>
            <a:ext cx="324036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3236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Hohlschicht Holzbalkendecke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Mit Asche/Schlacke/Lehm teilweise oder ganz gefüllt</a:t>
            </a:r>
          </a:p>
          <a:p>
            <a:r>
              <a:rPr lang="de-DE" sz="2400" dirty="0"/>
              <a:t>Ohne Füllung</a:t>
            </a:r>
          </a:p>
          <a:p>
            <a:r>
              <a:rPr lang="de-DE" sz="2400" dirty="0"/>
              <a:t>Teilweise gedämmt (neuere Gebäude)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6610" name="Picture 2" descr="C:\Users\arnold\Desktop\Neuer Ordner (3)\21.06.2013 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708920"/>
            <a:ext cx="6223619" cy="4149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283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Grundsätze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/>
              <a:t>Hinterlüftete</a:t>
            </a:r>
            <a:r>
              <a:rPr lang="de-DE" sz="2400" dirty="0"/>
              <a:t> Dämmung?</a:t>
            </a:r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88F0F4-995D-47FB-9338-0E95FBAB4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96" y="1914727"/>
            <a:ext cx="5983129" cy="453860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303843" y="3645595"/>
            <a:ext cx="1252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228184" y="2228101"/>
            <a:ext cx="1252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>
                <a:solidFill>
                  <a:srgbClr val="FF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245504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Schlüsseltechnologie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34E1B29-FB0E-4F3B-97E1-99159C36FFEE}"/>
              </a:ext>
            </a:extLst>
          </p:cNvPr>
          <p:cNvSpPr txBox="1"/>
          <p:nvPr/>
        </p:nvSpPr>
        <p:spPr>
          <a:xfrm>
            <a:off x="827584" y="2060848"/>
            <a:ext cx="67963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Gebäudehüllfläche			2,5 Milliarden m²</a:t>
            </a:r>
          </a:p>
          <a:p>
            <a:r>
              <a:rPr lang="de-DE" sz="2000" dirty="0" err="1"/>
              <a:t>Invest</a:t>
            </a:r>
            <a:r>
              <a:rPr lang="de-DE" sz="2000" dirty="0"/>
              <a:t> über alles:				86 Milliarden €</a:t>
            </a:r>
          </a:p>
          <a:p>
            <a:r>
              <a:rPr lang="de-DE" sz="2000" dirty="0"/>
              <a:t>Energieeinsparung:			184 TWh/a</a:t>
            </a:r>
          </a:p>
          <a:p>
            <a:r>
              <a:rPr lang="de-DE" sz="2000" dirty="0"/>
              <a:t>Heizkosteneinsparung Barwert (40a):	455 Milliarden €/a</a:t>
            </a:r>
          </a:p>
          <a:p>
            <a:r>
              <a:rPr lang="de-DE" sz="2000" dirty="0"/>
              <a:t>ROI über alles:				</a:t>
            </a:r>
            <a:r>
              <a:rPr lang="de-DE" sz="2000" b="1" u="sng" dirty="0"/>
              <a:t>8,1 Jahre</a:t>
            </a:r>
          </a:p>
          <a:p>
            <a:r>
              <a:rPr lang="de-DE" sz="2000" dirty="0"/>
              <a:t>CO2-Einsparung:				61,9 Millionen </a:t>
            </a:r>
            <a:r>
              <a:rPr lang="de-DE" sz="2000" dirty="0" err="1"/>
              <a:t>to</a:t>
            </a:r>
            <a:r>
              <a:rPr lang="de-DE" sz="2000" dirty="0"/>
              <a:t>/a</a:t>
            </a:r>
          </a:p>
          <a:p>
            <a:r>
              <a:rPr lang="de-DE" sz="2000" dirty="0"/>
              <a:t>CO2-Vermeidungskosten pro </a:t>
            </a:r>
            <a:r>
              <a:rPr lang="de-DE" sz="2000" dirty="0" err="1"/>
              <a:t>to</a:t>
            </a:r>
            <a:r>
              <a:rPr lang="de-DE" sz="2000" dirty="0"/>
              <a:t>:		54,50 €</a:t>
            </a:r>
          </a:p>
          <a:p>
            <a:r>
              <a:rPr lang="de-DE" sz="2000" dirty="0"/>
              <a:t>Vermiedene Strafzahlungen an die EU:	3,8 Milliarden €/a</a:t>
            </a:r>
          </a:p>
        </p:txBody>
      </p:sp>
    </p:spTree>
    <p:extLst>
      <p:ext uri="{BB962C8B-B14F-4D97-AF65-F5344CB8AC3E}">
        <p14:creationId xmlns:p14="http://schemas.microsoft.com/office/powerpoint/2010/main" val="122787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Gebäudestrategie Regierung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6DCD3A-518C-4E7C-A6A3-71B0BC469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" y="1397886"/>
            <a:ext cx="6645425" cy="53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46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Potenzial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8E9DE4-85E3-49F5-B956-E421AB7EB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6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59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6754762"/>
          </a:xfrm>
        </p:spPr>
        <p:txBody>
          <a:bodyPr/>
          <a:lstStyle/>
          <a:p>
            <a: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Wiss. Studie </a:t>
            </a:r>
            <a:b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</a:br>
            <a:b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unter</a:t>
            </a:r>
            <a:b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dirty="0">
                <a:latin typeface="Arial" pitchFamily="34" charset="0"/>
                <a:cs typeface="Arial" pitchFamily="34" charset="0"/>
              </a:rPr>
            </a:br>
            <a:r>
              <a:rPr lang="de-DE" dirty="0">
                <a:latin typeface="Arial" pitchFamily="34" charset="0"/>
                <a:cs typeface="Arial" pitchFamily="34" charset="0"/>
                <a:hlinkClick r:id="rId2"/>
              </a:rPr>
              <a:t>www.fved.net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oder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>
                <a:latin typeface="Arial" pitchFamily="34" charset="0"/>
                <a:cs typeface="Arial" pitchFamily="34" charset="0"/>
                <a:hlinkClick r:id="rId3"/>
              </a:rPr>
              <a:t>www.ipeg-institut.de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br>
              <a:rPr lang="de-DE" dirty="0">
                <a:latin typeface="Arial" pitchFamily="34" charset="0"/>
                <a:cs typeface="Arial" pitchFamily="34" charset="0"/>
              </a:rPr>
            </a:br>
            <a:b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</a:b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98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-387424"/>
            <a:ext cx="7772400" cy="424847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CO2-Emission 2020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4294967295"/>
          </p:nvPr>
        </p:nvSpPr>
        <p:spPr>
          <a:xfrm>
            <a:off x="468313" y="1484313"/>
            <a:ext cx="8675687" cy="4897437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endParaRPr lang="de-DE" sz="4000" b="1" dirty="0">
              <a:cs typeface="Arial" charset="0"/>
            </a:endParaRPr>
          </a:p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Ca. 805 </a:t>
            </a:r>
            <a:r>
              <a:rPr lang="de-DE" sz="4000" b="1" dirty="0" err="1">
                <a:cs typeface="Arial" charset="0"/>
              </a:rPr>
              <a:t>Mio</a:t>
            </a:r>
            <a:r>
              <a:rPr lang="de-DE" sz="4000" b="1" dirty="0">
                <a:cs typeface="Arial" charset="0"/>
              </a:rPr>
              <a:t> </a:t>
            </a:r>
            <a:r>
              <a:rPr lang="de-DE" sz="4000" b="1" dirty="0" err="1">
                <a:cs typeface="Arial" charset="0"/>
              </a:rPr>
              <a:t>to</a:t>
            </a:r>
            <a:r>
              <a:rPr lang="de-DE" sz="4000" b="1" dirty="0">
                <a:cs typeface="Arial" charset="0"/>
              </a:rPr>
              <a:t>/a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de-DE" sz="4000" b="1" dirty="0">
                <a:cs typeface="Arial" charset="0"/>
              </a:rPr>
              <a:t>Davon ca.280 </a:t>
            </a:r>
            <a:r>
              <a:rPr lang="de-DE" sz="4000" b="1" dirty="0" err="1">
                <a:cs typeface="Arial" charset="0"/>
              </a:rPr>
              <a:t>Mio</a:t>
            </a:r>
            <a:r>
              <a:rPr lang="de-DE" sz="4000" b="1" dirty="0">
                <a:cs typeface="Arial" charset="0"/>
              </a:rPr>
              <a:t> </a:t>
            </a:r>
            <a:r>
              <a:rPr lang="de-DE" sz="4000" b="1" dirty="0" err="1">
                <a:cs typeface="Arial" charset="0"/>
              </a:rPr>
              <a:t>to</a:t>
            </a:r>
            <a:r>
              <a:rPr lang="de-DE" sz="4000" b="1" dirty="0">
                <a:cs typeface="Arial" charset="0"/>
              </a:rPr>
              <a:t> aus Gebäuden</a:t>
            </a:r>
          </a:p>
        </p:txBody>
      </p:sp>
    </p:spTree>
    <p:extLst>
      <p:ext uri="{BB962C8B-B14F-4D97-AF65-F5344CB8AC3E}">
        <p14:creationId xmlns:p14="http://schemas.microsoft.com/office/powerpoint/2010/main" val="24086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&gt; 30 Einblas-Dämmsituationen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8715AF-2D30-4410-AE78-E50A95896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12776"/>
            <a:ext cx="5105448" cy="54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00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28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01 – Kerndämmung 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33C6B0-06C4-4EB2-92D6-EF5A2FB8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55323"/>
            <a:ext cx="3240360" cy="49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7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01 – Kerndämmung 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38FAE3-43D3-4F71-BA21-83F5D8088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57400"/>
            <a:ext cx="405045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48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01 – Kerndämmung 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84C956-26AF-4544-B19F-0C78FDD4D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0" y="1457400"/>
            <a:ext cx="643267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08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01 – Kerndämmung 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F40EB4-113A-4BE0-BE11-6B38F6750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9" y="1412776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44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70984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01 – Kerndämmung Außenwand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BDC3442-F882-4301-B3F5-10BA4FDD06A9}"/>
              </a:ext>
            </a:extLst>
          </p:cNvPr>
          <p:cNvSpPr txBox="1"/>
          <p:nvPr/>
        </p:nvSpPr>
        <p:spPr>
          <a:xfrm>
            <a:off x="539552" y="2564904"/>
            <a:ext cx="78662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3.000 – 4.000 €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Förderfähig (20% + x)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5-6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20%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Produkte:				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Supafil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SLS20 oder Polystyrol</a:t>
            </a:r>
          </a:p>
        </p:txBody>
      </p:sp>
    </p:spTree>
    <p:extLst>
      <p:ext uri="{BB962C8B-B14F-4D97-AF65-F5344CB8AC3E}">
        <p14:creationId xmlns:p14="http://schemas.microsoft.com/office/powerpoint/2010/main" val="3782871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02 – Kerndämmung bei vorhandener Teildämmung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202820-0F34-40E2-9B56-B90D733E7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01942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52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02 – Kerndämmung bei vorhandener Teildämmung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E63D4-CA6F-4E55-A7A8-849AB1415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3630"/>
            <a:ext cx="4813126" cy="54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44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39A39F-989E-4F21-BB23-38C9B1EEC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376587"/>
            <a:ext cx="3041269" cy="53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61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198032" y="3068960"/>
            <a:ext cx="2382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b="1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CE8474CE-79F6-472C-B75A-E242619B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994122"/>
          </a:xfrm>
        </p:spPr>
        <p:txBody>
          <a:bodyPr/>
          <a:lstStyle/>
          <a:p>
            <a:r>
              <a:rPr lang="de-DE" sz="3600" b="1" u="sng" dirty="0">
                <a:solidFill>
                  <a:srgbClr val="680000"/>
                </a:solidFill>
              </a:rPr>
              <a:t>Entwicklung der Energiekosten:</a:t>
            </a:r>
            <a:br>
              <a:rPr lang="de-DE" sz="3600" b="1" u="sng" dirty="0">
                <a:solidFill>
                  <a:srgbClr val="680000"/>
                </a:solidFill>
              </a:rPr>
            </a:br>
            <a:endParaRPr lang="de-DE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683DF87-22D8-4225-8FB2-CB5FD990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6" y="1601664"/>
            <a:ext cx="7838588" cy="48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340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BD6525-8CDD-4384-AAD7-2B1CB1C7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1313078"/>
            <a:ext cx="5963568" cy="535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27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6D5CCE-7536-4A37-9F03-2390C85D7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4155926" cy="554123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AA9A5F6-660B-45EE-AB2C-AD405577AA31}"/>
              </a:ext>
            </a:extLst>
          </p:cNvPr>
          <p:cNvSpPr txBox="1"/>
          <p:nvPr/>
        </p:nvSpPr>
        <p:spPr>
          <a:xfrm>
            <a:off x="5508104" y="2420888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PU-Gießschaum WLS 027</a:t>
            </a:r>
          </a:p>
        </p:txBody>
      </p:sp>
    </p:spTree>
    <p:extLst>
      <p:ext uri="{BB962C8B-B14F-4D97-AF65-F5344CB8AC3E}">
        <p14:creationId xmlns:p14="http://schemas.microsoft.com/office/powerpoint/2010/main" val="42774627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03 – Kerndämmung mit Sicherung Vormauerschale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6B44C5-B955-479A-BD56-2E3C28536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668423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370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04 – Kerndämmung plus WDVS 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F86922-AA83-4B11-A5AF-CC5B9E83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314700" cy="48291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956D30-FF42-40DC-B0FE-0E4FBBA295CD}"/>
              </a:ext>
            </a:extLst>
          </p:cNvPr>
          <p:cNvSpPr txBox="1"/>
          <p:nvPr/>
        </p:nvSpPr>
        <p:spPr>
          <a:xfrm>
            <a:off x="4355976" y="1700808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Perfekte Dämmung, da</a:t>
            </a:r>
          </a:p>
          <a:p>
            <a:pPr marL="342900" indent="-342900">
              <a:buAutoNum type="arabicPeriod"/>
            </a:pPr>
            <a:r>
              <a:rPr lang="de-DE" dirty="0"/>
              <a:t>Verbleibende Wärmebrücken bei Kerndämmung eliminiert sind</a:t>
            </a:r>
          </a:p>
          <a:p>
            <a:pPr marL="342900" indent="-342900">
              <a:buAutoNum type="arabicPeriod"/>
            </a:pPr>
            <a:r>
              <a:rPr lang="de-DE" dirty="0"/>
              <a:t>Perfekter Wärmeschutz</a:t>
            </a:r>
          </a:p>
          <a:p>
            <a:pPr marL="342900" indent="-342900">
              <a:buAutoNum type="arabicPeriod"/>
            </a:pPr>
            <a:r>
              <a:rPr lang="de-DE" dirty="0"/>
              <a:t>evtl. Verlängerung des Dachüberstandes nicht mehr erforderlich</a:t>
            </a:r>
          </a:p>
          <a:p>
            <a:pPr marL="342900" indent="-342900">
              <a:buAutoNum type="arabicPeriod"/>
            </a:pPr>
            <a:r>
              <a:rPr lang="de-DE" dirty="0"/>
              <a:t>Preiswerteste Lösung bei PH-Standard (7 cm KD 035 plus 12 cm WDVS Phenolharz WLS 020 -&gt; U-Wert &lt; 0,14 W/m²*K)</a:t>
            </a:r>
          </a:p>
        </p:txBody>
      </p:sp>
    </p:spTree>
    <p:extLst>
      <p:ext uri="{BB962C8B-B14F-4D97-AF65-F5344CB8AC3E}">
        <p14:creationId xmlns:p14="http://schemas.microsoft.com/office/powerpoint/2010/main" val="34977391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05 –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green</a:t>
            </a:r>
            <a:r>
              <a:rPr lang="de-DE" dirty="0">
                <a:latin typeface="Arial" pitchFamily="34" charset="0"/>
                <a:cs typeface="Arial" pitchFamily="34" charset="0"/>
              </a:rPr>
              <a:t>-deal-Fassade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3717B4-7EC8-4EA9-A520-16F37EC86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1" y="1413384"/>
            <a:ext cx="5505450" cy="517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95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491B3DD-53CD-4491-B4D1-B58CD5CA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/>
              <a:t>05 – </a:t>
            </a:r>
            <a:r>
              <a:rPr lang="de-DE" dirty="0" err="1"/>
              <a:t>green</a:t>
            </a:r>
            <a:r>
              <a:rPr lang="de-DE" dirty="0"/>
              <a:t>-deal-Fassade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1BBFCF4-A7BB-4C44-9BA5-6662F8ECF0DA}"/>
              </a:ext>
            </a:extLst>
          </p:cNvPr>
          <p:cNvSpPr txBox="1"/>
          <p:nvPr/>
        </p:nvSpPr>
        <p:spPr>
          <a:xfrm>
            <a:off x="4644008" y="2060848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err="1"/>
              <a:t>DämmRaum</a:t>
            </a:r>
            <a:r>
              <a:rPr lang="de-DE" dirty="0"/>
              <a:t>-Elemente (Holzheizkraftwerk)</a:t>
            </a:r>
          </a:p>
          <a:p>
            <a:pPr marL="285750" indent="-285750">
              <a:buFontTx/>
              <a:buChar char="-"/>
            </a:pPr>
            <a:r>
              <a:rPr lang="de-DE" dirty="0"/>
              <a:t>Einblasdämmung (wiederverwertbar)</a:t>
            </a:r>
          </a:p>
          <a:p>
            <a:pPr marL="285750" indent="-285750">
              <a:buFontTx/>
              <a:buChar char="-"/>
            </a:pPr>
            <a:r>
              <a:rPr lang="de-DE" dirty="0"/>
              <a:t>Putzträgerplatte/Putz (Deponie)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4F0E5B-46A6-4E55-AD68-6C93B4D1E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1340768"/>
            <a:ext cx="3693982" cy="5517232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2F22EA6-2179-40B5-9BD2-5E8DCC0F2DB3}"/>
              </a:ext>
            </a:extLst>
          </p:cNvPr>
          <p:cNvCxnSpPr>
            <a:cxnSpLocks/>
          </p:cNvCxnSpPr>
          <p:nvPr/>
        </p:nvCxnSpPr>
        <p:spPr>
          <a:xfrm flipH="1">
            <a:off x="3203848" y="2276872"/>
            <a:ext cx="1368153" cy="50405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6725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192688" cy="994122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05 –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green</a:t>
            </a:r>
            <a:r>
              <a:rPr lang="de-DE" dirty="0">
                <a:latin typeface="Arial" pitchFamily="34" charset="0"/>
                <a:cs typeface="Arial" pitchFamily="34" charset="0"/>
              </a:rPr>
              <a:t>-deal-Fassade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3717B4-7EC8-4EA9-A520-16F37EC86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1" y="1413384"/>
            <a:ext cx="4448675" cy="517058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8F961C-6251-4A39-88EE-10B0189E338D}"/>
              </a:ext>
            </a:extLst>
          </p:cNvPr>
          <p:cNvSpPr txBox="1"/>
          <p:nvPr/>
        </p:nvSpPr>
        <p:spPr>
          <a:xfrm>
            <a:off x="5076056" y="4509120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Dämmraum-Elemente (Holzheizkraftwerk)</a:t>
            </a:r>
          </a:p>
          <a:p>
            <a:pPr marL="285750" indent="-285750">
              <a:buFontTx/>
              <a:buChar char="-"/>
            </a:pPr>
            <a:r>
              <a:rPr lang="de-DE" dirty="0"/>
              <a:t>Einblasdämmung (wiederverwertbar)</a:t>
            </a:r>
          </a:p>
          <a:p>
            <a:pPr marL="285750" indent="-285750">
              <a:buFontTx/>
              <a:buChar char="-"/>
            </a:pPr>
            <a:r>
              <a:rPr lang="de-DE" dirty="0"/>
              <a:t>Putzträgerplatte/Putz (Deponie)</a:t>
            </a:r>
          </a:p>
          <a:p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A3EF343E-85BF-4B56-A167-664008C3A2B3}"/>
              </a:ext>
            </a:extLst>
          </p:cNvPr>
          <p:cNvCxnSpPr>
            <a:cxnSpLocks/>
          </p:cNvCxnSpPr>
          <p:nvPr/>
        </p:nvCxnSpPr>
        <p:spPr>
          <a:xfrm flipH="1">
            <a:off x="4391978" y="4653136"/>
            <a:ext cx="972110" cy="23264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433E4E7-6FB6-453D-A679-671C25B8861B}"/>
              </a:ext>
            </a:extLst>
          </p:cNvPr>
          <p:cNvCxnSpPr>
            <a:cxnSpLocks/>
          </p:cNvCxnSpPr>
          <p:nvPr/>
        </p:nvCxnSpPr>
        <p:spPr>
          <a:xfrm flipH="1">
            <a:off x="3707902" y="5229200"/>
            <a:ext cx="1656186" cy="22822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FCAD37F-45CF-473F-8BC0-97422F27D81C}"/>
              </a:ext>
            </a:extLst>
          </p:cNvPr>
          <p:cNvCxnSpPr>
            <a:cxnSpLocks/>
          </p:cNvCxnSpPr>
          <p:nvPr/>
        </p:nvCxnSpPr>
        <p:spPr>
          <a:xfrm flipH="1">
            <a:off x="3887924" y="5457421"/>
            <a:ext cx="1476164" cy="71626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83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357158" y="1500175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Dämmung und TGA in einem Zug:</a:t>
            </a:r>
            <a:endParaRPr lang="de-DE" dirty="0"/>
          </a:p>
        </p:txBody>
      </p:sp>
      <p:pic>
        <p:nvPicPr>
          <p:cNvPr id="248834" name="Picture 2" descr="C:\Users\arnold\Dropbox\Ottensmeier\Obernolte_Ottensmeier\2013-07-27 10.37.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86861"/>
            <a:ext cx="6228184" cy="4671139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0E6BF14-0541-4B53-91DF-4E4F5DD9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05 –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green</a:t>
            </a:r>
            <a:r>
              <a:rPr lang="de-DE" dirty="0">
                <a:latin typeface="Arial" pitchFamily="34" charset="0"/>
                <a:cs typeface="Arial" pitchFamily="34" charset="0"/>
              </a:rPr>
              <a:t>-deal-Fassade, „Diamant-Standard“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253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357158" y="1500175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„</a:t>
            </a:r>
            <a:r>
              <a:rPr lang="de-DE" b="1" dirty="0" err="1"/>
              <a:t>Beton“kernaktivierung</a:t>
            </a:r>
            <a:r>
              <a:rPr lang="de-DE" b="1" dirty="0"/>
              <a:t>:</a:t>
            </a:r>
            <a:endParaRPr lang="de-DE" dirty="0"/>
          </a:p>
        </p:txBody>
      </p:sp>
      <p:pic>
        <p:nvPicPr>
          <p:cNvPr id="209922" name="Picture 2" descr="C:\Users\arnold\Documents\Obernolte_Ottensmeier\2013-07-27 10.43.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7564"/>
            <a:ext cx="6280581" cy="4710436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22E0121-56E9-40B0-8826-7C55758A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05 –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green</a:t>
            </a:r>
            <a:r>
              <a:rPr lang="de-DE" dirty="0">
                <a:latin typeface="Arial" pitchFamily="34" charset="0"/>
                <a:cs typeface="Arial" pitchFamily="34" charset="0"/>
              </a:rPr>
              <a:t>-deal-Fassade, „Diamant-Standard“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2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kumente und Einstellungen\arnold\Eigene Dateien\1 IPEG\Ölpreisentwicklung\Ölpre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307" y="1844824"/>
            <a:ext cx="7037295" cy="5013176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>
          <a:xfrm>
            <a:off x="4488227" y="4041188"/>
            <a:ext cx="129614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F7939A6-9D5F-4372-BAA2-5F28B83B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354162"/>
          </a:xfrm>
        </p:spPr>
        <p:txBody>
          <a:bodyPr/>
          <a:lstStyle/>
          <a:p>
            <a:r>
              <a:rPr lang="de-DE" sz="3600" b="1" u="sng" dirty="0">
                <a:solidFill>
                  <a:srgbClr val="680000"/>
                </a:solidFill>
              </a:rPr>
              <a:t>Entwicklung der Heizölkosten in 50 Jahren:</a:t>
            </a:r>
            <a:br>
              <a:rPr lang="de-DE" sz="3600" b="1" u="sng" dirty="0">
                <a:solidFill>
                  <a:srgbClr val="680000"/>
                </a:solidFill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44719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22E0121-56E9-40B0-8826-7C55758A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Obere Geschoßdecke</a:t>
            </a:r>
            <a:endParaRPr lang="de-DE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81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06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991CBD4-4DED-4073-BCF3-75C9E0669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0" y="1446999"/>
            <a:ext cx="4475336" cy="544345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0DD96F2-D2A8-48C0-921E-4542734BD891}"/>
              </a:ext>
            </a:extLst>
          </p:cNvPr>
          <p:cNvSpPr txBox="1"/>
          <p:nvPr/>
        </p:nvSpPr>
        <p:spPr>
          <a:xfrm>
            <a:off x="5724128" y="2204864"/>
            <a:ext cx="17283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Climacell</a:t>
            </a:r>
            <a:r>
              <a:rPr lang="de-DE" sz="2400" b="1" dirty="0"/>
              <a:t>,</a:t>
            </a:r>
          </a:p>
          <a:p>
            <a:r>
              <a:rPr lang="de-DE" sz="2400" b="1" dirty="0" err="1"/>
              <a:t>Thermofloc</a:t>
            </a:r>
            <a:r>
              <a:rPr lang="de-DE" sz="2400" b="1" dirty="0"/>
              <a:t>,</a:t>
            </a:r>
          </a:p>
          <a:p>
            <a:r>
              <a:rPr lang="de-DE" sz="2400" b="1" dirty="0"/>
              <a:t>Q3</a:t>
            </a:r>
          </a:p>
          <a:p>
            <a:r>
              <a:rPr lang="de-DE" sz="2400" b="1" dirty="0"/>
              <a:t>oder</a:t>
            </a:r>
          </a:p>
          <a:p>
            <a:r>
              <a:rPr lang="de-DE" sz="2400" b="1" dirty="0" err="1"/>
              <a:t>Climatizer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6014090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 – wirtschaftlichste Dämmdicke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1560" y="1340768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</a:t>
            </a:r>
          </a:p>
        </p:txBody>
      </p:sp>
      <p:graphicFrame>
        <p:nvGraphicFramePr>
          <p:cNvPr id="16" name="Diagramm 15"/>
          <p:cNvGraphicFramePr>
            <a:graphicFrameLocks/>
          </p:cNvGraphicFramePr>
          <p:nvPr/>
        </p:nvGraphicFramePr>
        <p:xfrm>
          <a:off x="0" y="2285992"/>
          <a:ext cx="6715140" cy="4572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2000232" y="6488668"/>
            <a:ext cx="58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GEG</a:t>
            </a:r>
          </a:p>
        </p:txBody>
      </p:sp>
      <p:cxnSp>
        <p:nvCxnSpPr>
          <p:cNvPr id="19" name="Gerade Verbindung 18"/>
          <p:cNvCxnSpPr/>
          <p:nvPr/>
        </p:nvCxnSpPr>
        <p:spPr>
          <a:xfrm rot="5400000">
            <a:off x="321439" y="4536289"/>
            <a:ext cx="3643338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3143240" y="6488668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Förderung</a:t>
            </a:r>
          </a:p>
        </p:txBody>
      </p:sp>
      <p:cxnSp>
        <p:nvCxnSpPr>
          <p:cNvPr id="21" name="Gerade Verbindung 20"/>
          <p:cNvCxnSpPr/>
          <p:nvPr/>
        </p:nvCxnSpPr>
        <p:spPr>
          <a:xfrm rot="5400000">
            <a:off x="1536679" y="4535495"/>
            <a:ext cx="3643338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0" y="1916832"/>
            <a:ext cx="4786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Dämmung obere Geschoßdecke</a:t>
            </a:r>
          </a:p>
          <a:p>
            <a:endParaRPr lang="de-DE" sz="2000" b="1" dirty="0"/>
          </a:p>
          <a:p>
            <a:r>
              <a:rPr lang="de-DE" sz="2000" b="1" dirty="0" err="1"/>
              <a:t>Supafil</a:t>
            </a:r>
            <a:endParaRPr lang="de-DE" sz="2000" b="1" dirty="0"/>
          </a:p>
        </p:txBody>
      </p:sp>
      <p:pic>
        <p:nvPicPr>
          <p:cNvPr id="1026" name="Picture 2" descr="C:\Users\arnold\Desktop\Bilder Deckendämmung Thomas\OGD\image12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769168"/>
            <a:ext cx="3816624" cy="5088832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8FF0D0F-2ADA-41D5-85C7-749E5966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/>
              <a:t>Exkurs – wirtschaftlichste Dämmdicke</a:t>
            </a:r>
          </a:p>
        </p:txBody>
      </p:sp>
    </p:spTree>
    <p:extLst>
      <p:ext uri="{BB962C8B-B14F-4D97-AF65-F5344CB8AC3E}">
        <p14:creationId xmlns:p14="http://schemas.microsoft.com/office/powerpoint/2010/main" val="21626652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>
            <a:cxnSpLocks/>
          </p:cNvCxnSpPr>
          <p:nvPr/>
        </p:nvCxnSpPr>
        <p:spPr>
          <a:xfrm>
            <a:off x="2053308" y="2708920"/>
            <a:ext cx="0" cy="37351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cxnSpLocks/>
          </p:cNvCxnSpPr>
          <p:nvPr/>
        </p:nvCxnSpPr>
        <p:spPr>
          <a:xfrm>
            <a:off x="3287704" y="2714620"/>
            <a:ext cx="0" cy="37294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39552" y="1340768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   </a:t>
            </a:r>
            <a:endParaRPr lang="de-DE" sz="800" dirty="0"/>
          </a:p>
        </p:txBody>
      </p:sp>
      <p:sp>
        <p:nvSpPr>
          <p:cNvPr id="6" name="Textfeld 5"/>
          <p:cNvSpPr txBox="1"/>
          <p:nvPr/>
        </p:nvSpPr>
        <p:spPr>
          <a:xfrm>
            <a:off x="1763688" y="6488668"/>
            <a:ext cx="58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GEG</a:t>
            </a:r>
          </a:p>
        </p:txBody>
      </p:sp>
      <p:graphicFrame>
        <p:nvGraphicFramePr>
          <p:cNvPr id="9" name="Diagramm 8"/>
          <p:cNvGraphicFramePr>
            <a:graphicFrameLocks/>
          </p:cNvGraphicFramePr>
          <p:nvPr/>
        </p:nvGraphicFramePr>
        <p:xfrm>
          <a:off x="0" y="1844824"/>
          <a:ext cx="65162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2915816" y="6488668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Förderung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5730473-8228-4D8A-9122-BE44E470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dirty="0"/>
              <a:t>Exkurs – wirtschaftlichste Dämmdicke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06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8D548A-A813-4BEE-A28D-4B1E1F2C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15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06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5ECDD3C-ADB4-45DB-B5B8-86130CE56938}"/>
              </a:ext>
            </a:extLst>
          </p:cNvPr>
          <p:cNvSpPr txBox="1"/>
          <p:nvPr/>
        </p:nvSpPr>
        <p:spPr>
          <a:xfrm>
            <a:off x="539552" y="2564904"/>
            <a:ext cx="7327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1.500 – 2.000 €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Förderfähig (20% + x)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3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5 - 10%</a:t>
            </a:r>
          </a:p>
        </p:txBody>
      </p:sp>
    </p:spTree>
    <p:extLst>
      <p:ext uri="{BB962C8B-B14F-4D97-AF65-F5344CB8AC3E}">
        <p14:creationId xmlns:p14="http://schemas.microsoft.com/office/powerpoint/2010/main" val="8361939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07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52CAB7-213F-4E32-A174-3C3531FC9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65" y="1781782"/>
            <a:ext cx="6442590" cy="45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652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07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08E418-C0C5-42DF-9C2A-D96CDD066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8" y="1556792"/>
            <a:ext cx="6723103" cy="50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70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07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Kehlbalkenlage,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2F553F-0467-453E-A2A3-BB89C59D6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48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F86ED57C-DC89-473D-A265-683D0CA7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94122"/>
          </a:xfrm>
        </p:spPr>
        <p:txBody>
          <a:bodyPr/>
          <a:lstStyle/>
          <a:p>
            <a:r>
              <a:rPr lang="de-DE" dirty="0"/>
              <a:t>Entwicklung Heizölkosten in 50 Jahren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9A9B41-1198-41AB-83A8-96C65757A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80728"/>
            <a:ext cx="6892057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487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08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19CAED-61CC-4468-A2B9-4CFBCC0F5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822007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712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nold\Dropbox\Baugenossenschaft Bochum\Fotos\Dämmfotos\DSCI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6199851" cy="5256584"/>
          </a:xfrm>
          <a:prstGeom prst="rect">
            <a:avLst/>
          </a:prstGeom>
          <a:noFill/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35C3F6D-5840-409E-9255-70CBBC78B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08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994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08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D1A3F1-D82E-42C2-9B89-802E81AF4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7522"/>
            <a:ext cx="4559232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307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>
            <a:cxnSpLocks/>
          </p:cNvCxnSpPr>
          <p:nvPr/>
        </p:nvCxnSpPr>
        <p:spPr>
          <a:xfrm>
            <a:off x="3059832" y="2858472"/>
            <a:ext cx="0" cy="37351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cxnSpLocks/>
          </p:cNvCxnSpPr>
          <p:nvPr/>
        </p:nvCxnSpPr>
        <p:spPr>
          <a:xfrm>
            <a:off x="4427984" y="2858472"/>
            <a:ext cx="0" cy="37294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39552" y="1340768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Dämmung obere Geschoßdecke   </a:t>
            </a:r>
            <a:endParaRPr lang="de-DE" sz="800" dirty="0"/>
          </a:p>
        </p:txBody>
      </p:sp>
      <p:sp>
        <p:nvSpPr>
          <p:cNvPr id="6" name="Textfeld 5"/>
          <p:cNvSpPr txBox="1"/>
          <p:nvPr/>
        </p:nvSpPr>
        <p:spPr>
          <a:xfrm>
            <a:off x="2765616" y="6488668"/>
            <a:ext cx="58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44747" y="6488668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Förderung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00000000-0008-0000-0500-000019000000}"/>
              </a:ext>
            </a:extLst>
          </p:cNvPr>
          <p:cNvGraphicFramePr>
            <a:graphicFrameLocks/>
          </p:cNvGraphicFramePr>
          <p:nvPr/>
        </p:nvGraphicFramePr>
        <p:xfrm>
          <a:off x="51419" y="1907867"/>
          <a:ext cx="8841061" cy="4401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F9D13DD2-0F0D-420B-A9D6-BD179434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08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825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09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135B7C-7BD5-40BE-9889-9980C631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855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09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2E2330-0CEB-46E2-B020-C0C0E343C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04864"/>
            <a:ext cx="765005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835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37210789-9C3F-4A39-8983-4EBE41EE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09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auf Betondecke, nicht begehbar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A61EDDB-E4C1-4695-A6D0-D8388ECC1750}"/>
              </a:ext>
            </a:extLst>
          </p:cNvPr>
          <p:cNvSpPr txBox="1"/>
          <p:nvPr/>
        </p:nvSpPr>
        <p:spPr>
          <a:xfrm>
            <a:off x="539552" y="2564904"/>
            <a:ext cx="7327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Kosten der Maßnahme: 			1.500 – 2.000 € pro EFH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Förderfähig (20% + x)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Amortisationszeit: 			3 Jahre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Energieeinsparung pro Haus: 		ca. 5 - 10%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Produkte:				Zellulose oder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Supafil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918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Mit Asche/Schlacke/Lehm teilweise oder ganz gefüllt</a:t>
            </a:r>
          </a:p>
          <a:p>
            <a:r>
              <a:rPr lang="de-DE" sz="2400" dirty="0"/>
              <a:t>Ohne Füllung</a:t>
            </a:r>
          </a:p>
          <a:p>
            <a:r>
              <a:rPr lang="de-DE" sz="2400" dirty="0"/>
              <a:t>Teilweise gedämmt (neuere Gebäude)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780928"/>
            <a:ext cx="4229447" cy="102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8643317" cy="243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5148064" y="6165304"/>
            <a:ext cx="2024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Entspricht U-Wert 0,8 W/m²K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5364088" y="5589240"/>
            <a:ext cx="72008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 rot="20366390">
            <a:off x="251520" y="3068960"/>
            <a:ext cx="48547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Holzbalkendecke braucht nicht gedämmt werden!</a:t>
            </a:r>
          </a:p>
        </p:txBody>
      </p:sp>
    </p:spTree>
    <p:extLst>
      <p:ext uri="{BB962C8B-B14F-4D97-AF65-F5344CB8AC3E}">
        <p14:creationId xmlns:p14="http://schemas.microsoft.com/office/powerpoint/2010/main" val="17316458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827584" y="2492896"/>
            <a:ext cx="7797552" cy="4021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467544" y="1628800"/>
          <a:ext cx="8424936" cy="419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DIN 4108-2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Nachhaltige Sanierung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Reduktion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U-Wert Konstruktion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0,8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0,1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0,7 W/m²K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Kosten Dämmung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22,90 €/m² </a:t>
                      </a:r>
                      <a:r>
                        <a:rPr lang="de-DE" sz="1400" dirty="0">
                          <a:latin typeface="Arial Black" pitchFamily="34" charset="0"/>
                        </a:rPr>
                        <a:t>(35 cm Aufblasdämmung)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Heizenergie/a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67 </a:t>
                      </a:r>
                      <a:r>
                        <a:rPr lang="de-DE" dirty="0" err="1">
                          <a:latin typeface="Arial Black" pitchFamily="34" charset="0"/>
                        </a:rPr>
                        <a:t>kWh</a:t>
                      </a:r>
                      <a:r>
                        <a:rPr lang="de-DE" dirty="0">
                          <a:latin typeface="Arial Black" pitchFamily="34" charset="0"/>
                        </a:rPr>
                        <a:t>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Heizkosten/a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5,40 €/m²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CO2/a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20 kg/m²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Verzinsung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Kapital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ROI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4,3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Inhaltsplatzhalter 2"/>
          <p:cNvSpPr txBox="1">
            <a:spLocks/>
          </p:cNvSpPr>
          <p:nvPr/>
        </p:nvSpPr>
        <p:spPr>
          <a:xfrm>
            <a:off x="539552" y="6220469"/>
            <a:ext cx="7797552" cy="637531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1</a:t>
            </a:r>
            <a:r>
              <a:rPr kumimoji="0" lang="de-DE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 m² Deckenfläche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230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12776"/>
            <a:ext cx="8678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39552" y="6220469"/>
            <a:ext cx="7797552" cy="637531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>
                <a:latin typeface="Arial Black" pitchFamily="34" charset="0"/>
              </a:rPr>
              <a:t>2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00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Mio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 m² Decken in Deutschland: 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vergessen!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750258"/>
              </p:ext>
            </p:extLst>
          </p:nvPr>
        </p:nvGraphicFramePr>
        <p:xfrm>
          <a:off x="467544" y="1628800"/>
          <a:ext cx="8424936" cy="419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DIN 4108-2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Nachhaltige Sanierung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Reduktion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U-Wert Konstruktion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0,8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0,1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0,7 W/m²K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Kosten Dämmung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2.290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</a:t>
                      </a:r>
                      <a:r>
                        <a:rPr lang="de-DE" baseline="0" dirty="0" err="1">
                          <a:latin typeface="Arial Black" pitchFamily="34" charset="0"/>
                        </a:rPr>
                        <a:t>Mio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€</a:t>
                      </a:r>
                      <a:r>
                        <a:rPr lang="de-DE" dirty="0">
                          <a:latin typeface="Arial Black" pitchFamily="34" charset="0"/>
                        </a:rPr>
                        <a:t>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(35 cm Aufblasdämmung</a:t>
                      </a:r>
                      <a:r>
                        <a:rPr lang="de-DE" sz="1400" dirty="0">
                          <a:latin typeface="Arial Black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Heizenergie/a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13.420 </a:t>
                      </a:r>
                      <a:r>
                        <a:rPr lang="de-DE" dirty="0" err="1">
                          <a:latin typeface="Arial Black" pitchFamily="34" charset="0"/>
                        </a:rPr>
                        <a:t>gWh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Heizkosten/a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>
                          <a:latin typeface="Arial Black" pitchFamily="34" charset="0"/>
                        </a:rPr>
                        <a:t>1,01 </a:t>
                      </a:r>
                      <a:r>
                        <a:rPr lang="de-DE" baseline="0" dirty="0" err="1">
                          <a:latin typeface="Arial Black" pitchFamily="34" charset="0"/>
                        </a:rPr>
                        <a:t>Mrd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€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CO2/a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>
                          <a:latin typeface="Arial Black" pitchFamily="34" charset="0"/>
                        </a:rPr>
                        <a:t>4 </a:t>
                      </a:r>
                      <a:r>
                        <a:rPr lang="de-DE" baseline="0" dirty="0" err="1">
                          <a:latin typeface="Arial Black" pitchFamily="34" charset="0"/>
                        </a:rPr>
                        <a:t>Mio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</a:t>
                      </a:r>
                      <a:r>
                        <a:rPr lang="de-DE" baseline="0" dirty="0" err="1">
                          <a:latin typeface="Arial Black" pitchFamily="34" charset="0"/>
                        </a:rPr>
                        <a:t>to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/a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Verzinsung</a:t>
                      </a:r>
                      <a:r>
                        <a:rPr lang="de-DE" baseline="0" dirty="0">
                          <a:latin typeface="Arial Black" pitchFamily="34" charset="0"/>
                        </a:rPr>
                        <a:t> Kapital</a:t>
                      </a:r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23%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ROI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 Black" pitchFamily="34" charset="0"/>
                        </a:rPr>
                        <a:t>4,3 a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 rot="1719445">
            <a:off x="2371215" y="3971584"/>
            <a:ext cx="44592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Die wirtschaftlichste Variante wird vergessen!</a:t>
            </a:r>
          </a:p>
        </p:txBody>
      </p:sp>
    </p:spTree>
    <p:extLst>
      <p:ext uri="{BB962C8B-B14F-4D97-AF65-F5344CB8AC3E}">
        <p14:creationId xmlns:p14="http://schemas.microsoft.com/office/powerpoint/2010/main" val="428640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3528" y="1556792"/>
            <a:ext cx="698477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solidFill>
                  <a:srgbClr val="680000"/>
                </a:solidFill>
              </a:rPr>
              <a:t>Steigerung von 1972-2022:</a:t>
            </a:r>
          </a:p>
          <a:p>
            <a:endParaRPr lang="de-DE" sz="2800" b="1" u="sng" dirty="0">
              <a:solidFill>
                <a:srgbClr val="680000"/>
              </a:solidFill>
            </a:endParaRPr>
          </a:p>
          <a:p>
            <a:endParaRPr lang="de-DE" sz="2800" b="1" u="sng" dirty="0">
              <a:solidFill>
                <a:srgbClr val="680000"/>
              </a:solidFill>
            </a:endParaRPr>
          </a:p>
          <a:p>
            <a:pPr lvl="0" algn="ctr"/>
            <a:r>
              <a:rPr lang="de-DE" sz="4000" b="1" dirty="0">
                <a:solidFill>
                  <a:prstClr val="black"/>
                </a:solidFill>
              </a:rPr>
              <a:t>       </a:t>
            </a:r>
            <a:r>
              <a:rPr lang="de-DE" sz="3200" b="1" dirty="0">
                <a:solidFill>
                  <a:prstClr val="black"/>
                </a:solidFill>
              </a:rPr>
              <a:t>Faktor </a:t>
            </a:r>
            <a:r>
              <a:rPr lang="de-DE" sz="3200" b="1" dirty="0">
                <a:solidFill>
                  <a:srgbClr val="FF0000"/>
                </a:solidFill>
              </a:rPr>
              <a:t>34</a:t>
            </a:r>
            <a:r>
              <a:rPr lang="de-DE" sz="3200" b="1" dirty="0">
                <a:solidFill>
                  <a:prstClr val="black"/>
                </a:solidFill>
              </a:rPr>
              <a:t>! </a:t>
            </a:r>
          </a:p>
          <a:p>
            <a:pPr lvl="0" algn="ctr"/>
            <a:r>
              <a:rPr lang="de-DE" sz="3200" b="1" dirty="0">
                <a:solidFill>
                  <a:prstClr val="black"/>
                </a:solidFill>
              </a:rPr>
              <a:t>      oder</a:t>
            </a:r>
          </a:p>
          <a:p>
            <a:pPr lvl="0" algn="ctr"/>
            <a:r>
              <a:rPr lang="de-DE" sz="3200" b="1" dirty="0">
                <a:solidFill>
                  <a:srgbClr val="FF0000"/>
                </a:solidFill>
              </a:rPr>
              <a:t>      3.300 % </a:t>
            </a:r>
            <a:r>
              <a:rPr lang="de-DE" sz="3200" b="1" dirty="0">
                <a:solidFill>
                  <a:prstClr val="black"/>
                </a:solidFill>
              </a:rPr>
              <a:t>Steigerung absolut</a:t>
            </a:r>
          </a:p>
          <a:p>
            <a:pPr lvl="0" algn="ctr"/>
            <a:r>
              <a:rPr lang="de-DE" sz="3200" b="1" dirty="0">
                <a:solidFill>
                  <a:prstClr val="black"/>
                </a:solidFill>
              </a:rPr>
              <a:t>(Energiekosten sind Inflationstreiber)</a:t>
            </a:r>
            <a:endParaRPr lang="de-DE" sz="3200" b="1" dirty="0">
              <a:solidFill>
                <a:prstClr val="white"/>
              </a:solidFill>
            </a:endParaRPr>
          </a:p>
          <a:p>
            <a:endParaRPr lang="de-DE" sz="2800" dirty="0">
              <a:solidFill>
                <a:srgbClr val="6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202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5BD723E-1C57-4396-8BD4-575104EB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Steildach</a:t>
            </a:r>
          </a:p>
        </p:txBody>
      </p:sp>
    </p:spTree>
    <p:extLst>
      <p:ext uri="{BB962C8B-B14F-4D97-AF65-F5344CB8AC3E}">
        <p14:creationId xmlns:p14="http://schemas.microsoft.com/office/powerpoint/2010/main" val="12551357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95586" name="Picture 2" descr="C:\Users\arnold\Documents\1 IPEG\D  Ä  M  M  U  N  G\05 Fotos\Dach\DS- Aufbau von innen- Dämmsack-Verfahren\Serie01\03 Ansicht Gef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093" y="1484784"/>
            <a:ext cx="5664630" cy="4248472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5BD723E-1C57-4396-8BD4-575104EB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999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96610" name="Picture 2" descr="C:\Users\arnold\Documents\1 IPEG\D  Ä  M  M  U  N  G\05 Fotos\Dach\DS- Aufbau von innen- Dämmsack-Verfahren\Serie04\07 Sack ins Gefach einführ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091" y="1628800"/>
            <a:ext cx="5376597" cy="4032448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684CA6A-5036-4C9E-9E6A-9C7F2899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26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684CA6A-5036-4C9E-9E6A-9C7F2899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6888B4-5E74-4DC0-88A4-79CF965F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6" y="2504872"/>
            <a:ext cx="8371268" cy="18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2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242690" name="Picture 2" descr="C:\Users\arnold\Documents\1 IPEG\D  Ä  M  M  U  N  G\05 Fotos\Dach\DS- Aufbau von innen- Dämmsack-Verfahren\Serie05\Dämmsack\15 Sack ins Gefach einführ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340768"/>
            <a:ext cx="3294366" cy="4392488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7747C4B-A20A-4E9F-ACAA-05D41158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3022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243714" name="Picture 2" descr="C:\Users\arnold\Documents\1 IPEG\D  Ä  M  M  U  N  G\05 Fotos\Dach\DS- Aufbau von innen- Dämmsack-Verfahren\Serie05\Dämmsack\20 Leerer Sack im Gef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5" y="1700808"/>
            <a:ext cx="4800533" cy="3600400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4811610-E08A-4B4A-8C73-37DA24E8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025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699792" y="5661248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Hilfslatte für </a:t>
            </a:r>
            <a:r>
              <a:rPr lang="de-DE" b="1" dirty="0" err="1">
                <a:solidFill>
                  <a:srgbClr val="FF0000"/>
                </a:solidFill>
              </a:rPr>
              <a:t>Hinterlüftung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244738" name="Picture 2" descr="C:\Users\arnold\Documents\1 IPEG\D  Ä  M  M  U  N  G\05 Fotos\Dach\DS- Aufbau von innen- Dämmsack-Verfahren\Serie05\Dämmsack\18 Leerer Sack im Gef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4751850" cy="3563888"/>
          </a:xfrm>
          <a:prstGeom prst="rect">
            <a:avLst/>
          </a:prstGeom>
          <a:noFill/>
        </p:spPr>
      </p:pic>
      <p:cxnSp>
        <p:nvCxnSpPr>
          <p:cNvPr id="8" name="Gerade Verbindung mit Pfeil 7"/>
          <p:cNvCxnSpPr/>
          <p:nvPr/>
        </p:nvCxnSpPr>
        <p:spPr>
          <a:xfrm flipV="1">
            <a:off x="3563888" y="3933056"/>
            <a:ext cx="1368152" cy="172819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65AA6C2C-4120-4A5A-8360-2B618715C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578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58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gedämmte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0101" y="1431259"/>
            <a:ext cx="6251216" cy="422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6A9C1AF-0723-4C1B-99D5-FC13C493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49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Ungedämmte</a:t>
            </a:r>
            <a:r>
              <a:rPr lang="de-DE" b="1" dirty="0"/>
              <a:t>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97634" name="Picture 2" descr="C:\Users\arnold\Documents\1 IPEG\D  Ä  M  M  U  N  G\05 Fotos\Dach\DS- Aufbau von innen- Dämmsack-Verfahren\Serie04\16 Sack füll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096" y="1412776"/>
            <a:ext cx="5760640" cy="4320480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A93ACC7-7509-42BA-B0BB-AC837AA3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909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2143108" y="5715016"/>
            <a:ext cx="258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gedämmte </a:t>
            </a:r>
            <a:r>
              <a:rPr lang="de-DE" b="1" dirty="0">
                <a:solidFill>
                  <a:srgbClr val="FF0000"/>
                </a:solidFill>
              </a:rPr>
              <a:t>Dachschrägen</a:t>
            </a:r>
            <a:endParaRPr lang="de-DE" b="1" dirty="0"/>
          </a:p>
        </p:txBody>
      </p:sp>
      <p:pic>
        <p:nvPicPr>
          <p:cNvPr id="198658" name="Picture 2" descr="C:\Users\arnold\Documents\1 IPEG\D  Ä  M  M  U  N  G\05 Fotos\Dach\DS- Aufbau von innen- Dämmsack-Verfahren\Serie01\19 Sack gefül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5504" y="1628800"/>
            <a:ext cx="5376598" cy="4032448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6BC16D4-FF54-43EC-A958-6477160A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563" cy="993775"/>
          </a:xfrm>
        </p:spPr>
        <p:txBody>
          <a:bodyPr/>
          <a:lstStyle/>
          <a:p>
            <a:r>
              <a:rPr lang="de-DE" sz="2800" dirty="0">
                <a:latin typeface="Arial" pitchFamily="34" charset="0"/>
                <a:cs typeface="Arial" pitchFamily="34" charset="0"/>
              </a:rPr>
              <a:t>10</a:t>
            </a:r>
            <a:r>
              <a:rPr lang="de-DE" sz="2800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Einblasdämmung im Steildach - </a:t>
            </a:r>
            <a:r>
              <a:rPr lang="de-DE" sz="2800" dirty="0" err="1">
                <a:latin typeface="Arial" pitchFamily="34" charset="0"/>
                <a:cs typeface="Arial" pitchFamily="34" charset="0"/>
              </a:rPr>
              <a:t>Thermobag</a:t>
            </a:r>
            <a:endParaRPr lang="de-DE" sz="2800" dirty="0">
              <a:solidFill>
                <a:srgbClr val="6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42596"/>
      </p:ext>
    </p:extLst>
  </p:cSld>
  <p:clrMapOvr>
    <a:masterClrMapping/>
  </p:clrMapOvr>
</p:sld>
</file>

<file path=ppt/theme/theme1.xml><?xml version="1.0" encoding="utf-8"?>
<a:theme xmlns:a="http://schemas.openxmlformats.org/drawingml/2006/main" name="IpeG-Präsentations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IpeG-Präsentationsvorlage</Template>
  <TotalTime>0</TotalTime>
  <Words>4108</Words>
  <Application>Microsoft Office PowerPoint</Application>
  <PresentationFormat>Bildschirmpräsentation (4:3)</PresentationFormat>
  <Paragraphs>885</Paragraphs>
  <Slides>202</Slides>
  <Notes>27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202</vt:i4>
      </vt:variant>
    </vt:vector>
  </HeadingPairs>
  <TitlesOfParts>
    <vt:vector size="208" baseType="lpstr">
      <vt:lpstr>Arial</vt:lpstr>
      <vt:lpstr>Arial Black</vt:lpstr>
      <vt:lpstr>Calibri</vt:lpstr>
      <vt:lpstr>Times New Roman</vt:lpstr>
      <vt:lpstr>IpeG-Präsentationsvorlage</vt:lpstr>
      <vt:lpstr>Acrobat Document</vt:lpstr>
      <vt:lpstr>Willkommen beim Fachverband Einblasdämmung FVED e.V. www.fved.net Moderation Arnold Drewer Die Veranstaltung beginnt um 18.00 Uhr</vt:lpstr>
      <vt:lpstr>Ablauf des heutigen Abends</vt:lpstr>
      <vt:lpstr>Energieverbrauch Deutschland 2020 gesamt</vt:lpstr>
      <vt:lpstr>Energieverbrauch 2020 gesamt</vt:lpstr>
      <vt:lpstr>CO2-Emission 2020</vt:lpstr>
      <vt:lpstr>Entwicklung der Energiekosten: </vt:lpstr>
      <vt:lpstr>Entwicklung der Heizölkosten in 50 Jahren: </vt:lpstr>
      <vt:lpstr>Entwicklung Heizölkosten in 50 Jahren</vt:lpstr>
      <vt:lpstr>PowerPoint-Präsentation</vt:lpstr>
      <vt:lpstr>Gaskosten 10.000 kWh/a</vt:lpstr>
      <vt:lpstr>Wir finanzieren den russischen Angriff</vt:lpstr>
      <vt:lpstr>Strompreise 4.000 kWh/a</vt:lpstr>
      <vt:lpstr>Diesel</vt:lpstr>
      <vt:lpstr>PowerPoint-Präsentation</vt:lpstr>
      <vt:lpstr>PowerPoint-Präsentation</vt:lpstr>
      <vt:lpstr>PowerPoint-Präsentation</vt:lpstr>
      <vt:lpstr>Fehler vermeiden bei Wärmedämmung</vt:lpstr>
      <vt:lpstr>1. Wenn schon – denn schon,  oder nicht kleckern, sondern klotzen!</vt:lpstr>
      <vt:lpstr>1. Wenn schon – denn schon</vt:lpstr>
      <vt:lpstr>PowerPoint-Präsentation</vt:lpstr>
      <vt:lpstr>PowerPoint-Präsentation</vt:lpstr>
      <vt:lpstr>PowerPoint-Präsentation</vt:lpstr>
      <vt:lpstr>Werbeblock</vt:lpstr>
      <vt:lpstr>Wenn schon – denn schon</vt:lpstr>
      <vt:lpstr>Wenn schon – denn schon</vt:lpstr>
      <vt:lpstr>Wenn schon – denn schon</vt:lpstr>
      <vt:lpstr>Wenn schon – denn schon</vt:lpstr>
      <vt:lpstr>Kleinteilige Maßnahmen für diy</vt:lpstr>
      <vt:lpstr>Rollladenkasten</vt:lpstr>
      <vt:lpstr>Rollladenkasten</vt:lpstr>
      <vt:lpstr>Rollladenkasten</vt:lpstr>
      <vt:lpstr>2. Dämmung des beheizten Raumes</vt:lpstr>
      <vt:lpstr>Dämmung des beheizten Raumes</vt:lpstr>
      <vt:lpstr>Dämmung des beheizten Raumes</vt:lpstr>
      <vt:lpstr>Dämmung des beheizten Raumes</vt:lpstr>
      <vt:lpstr>Dämmung des beheizten Raumes</vt:lpstr>
      <vt:lpstr>Dämmung des beheizten Raumes</vt:lpstr>
      <vt:lpstr>Dämmung des beheizten Raumes</vt:lpstr>
      <vt:lpstr>Dämmung des beheizten Raumes</vt:lpstr>
      <vt:lpstr>Dämmung des beheizten Raumes</vt:lpstr>
      <vt:lpstr>3. Grundsatz – Hohlschicht dämmen</vt:lpstr>
      <vt:lpstr>Luftdichtung?</vt:lpstr>
      <vt:lpstr>Hohlschicht Außenwand</vt:lpstr>
      <vt:lpstr>Hohlschicht Holzbalkendecke</vt:lpstr>
      <vt:lpstr>Grundsätze</vt:lpstr>
      <vt:lpstr>Schlüsseltechnologie</vt:lpstr>
      <vt:lpstr>Gebäudestrategie Regierung</vt:lpstr>
      <vt:lpstr>Potenzial</vt:lpstr>
      <vt:lpstr>Wiss. Studie   unter   www.fved.net oder www.ipeg-institut.de   </vt:lpstr>
      <vt:lpstr>&gt; 30 Einblas-Dämmsituationen</vt:lpstr>
      <vt:lpstr>Außenwand</vt:lpstr>
      <vt:lpstr>01 – Kerndämmung Außenwand</vt:lpstr>
      <vt:lpstr>01 – Kerndämmung Außenwand</vt:lpstr>
      <vt:lpstr>01 – Kerndämmung Außenwand</vt:lpstr>
      <vt:lpstr>01 – Kerndämmung Außenwand</vt:lpstr>
      <vt:lpstr>01 – Kerndämmung Außenwand</vt:lpstr>
      <vt:lpstr>02 – Kerndämmung bei vorhandener Teildämmung </vt:lpstr>
      <vt:lpstr>02 – Kerndämmung bei vorhandener Teildämmung </vt:lpstr>
      <vt:lpstr>03 – Kerndämmung mit Sicherung Vormauerschale </vt:lpstr>
      <vt:lpstr>03 – Kerndämmung mit Sicherung Vormauerschale </vt:lpstr>
      <vt:lpstr>03 – Kerndämmung mit Sicherung Vormauerschale </vt:lpstr>
      <vt:lpstr>03 – Kerndämmung mit Sicherung Vormauerschale </vt:lpstr>
      <vt:lpstr>03 – Kerndämmung mit Sicherung Vormauerschale </vt:lpstr>
      <vt:lpstr>04 – Kerndämmung plus WDVS </vt:lpstr>
      <vt:lpstr>05 – green-deal-Fassade</vt:lpstr>
      <vt:lpstr>05 – green-deal-Fassade</vt:lpstr>
      <vt:lpstr>05 – green-deal-Fassade</vt:lpstr>
      <vt:lpstr>05 – green-deal-Fassade, „Diamant-Standard“</vt:lpstr>
      <vt:lpstr>05 – green-deal-Fassade, „Diamant-Standard“</vt:lpstr>
      <vt:lpstr>Obere Geschoßdecke</vt:lpstr>
      <vt:lpstr>06 – Einblasdämmung auf Kehlbalkenlage, nicht begehbar</vt:lpstr>
      <vt:lpstr>Exkurs – wirtschaftlichste Dämmdicke</vt:lpstr>
      <vt:lpstr>Exkurs – wirtschaftlichste Dämmdicke</vt:lpstr>
      <vt:lpstr>Exkurs – wirtschaftlichste Dämmdicke</vt:lpstr>
      <vt:lpstr>06 – Einblasdämmung auf Kehlbalkenlage, nicht begehbar</vt:lpstr>
      <vt:lpstr>06 – Einblasdämmung auf Kehlbalkenlage, nicht begehbar</vt:lpstr>
      <vt:lpstr>07 – Einblasdämmung auf Kehlbalkenlage, begehbar</vt:lpstr>
      <vt:lpstr>07 – Einblasdämmung auf Kehlbalkenlage, begehbar</vt:lpstr>
      <vt:lpstr>07 – Einblasdämmung auf Kehlbalkenlage, begehbar</vt:lpstr>
      <vt:lpstr>08 – Einblasdämmung auf Betondecke, begehbar</vt:lpstr>
      <vt:lpstr>08 – Einblasdämmung auf Betondecke, begehbar</vt:lpstr>
      <vt:lpstr>08 – Einblasdämmung auf Betondecke, begehbar</vt:lpstr>
      <vt:lpstr>08 – Einblasdämmung auf Betondecke, begehbar</vt:lpstr>
      <vt:lpstr>09 – Einblasdämmung auf Betondecke, nicht begehbar</vt:lpstr>
      <vt:lpstr>09 – Einblasdämmung auf Betondecke, nicht begehbar</vt:lpstr>
      <vt:lpstr>09 – Einblasdämmung auf Betondecke, nicht begehbar</vt:lpstr>
      <vt:lpstr>Exkurs: Dämmpflicht OGD?</vt:lpstr>
      <vt:lpstr>Exkurs: Dämmpflicht OGD?</vt:lpstr>
      <vt:lpstr>Exkurs: Dämmpflicht OGD?</vt:lpstr>
      <vt:lpstr>Steildach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10 – Einblasdämmung im Steildach - Thermobag</vt:lpstr>
      <vt:lpstr> </vt:lpstr>
      <vt:lpstr> </vt:lpstr>
      <vt:lpstr>11 – Einblasdämmung Nagelbinderkonstruktion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19 – Hohlräume in Holzbalkendecken ausblasen</vt:lpstr>
      <vt:lpstr>20 – PU-Sprühdämmung Kellerabgang</vt:lpstr>
      <vt:lpstr>20 – PU-Sprühdämmung Kellerabgang</vt:lpstr>
      <vt:lpstr>20 – Sprühdämmung Kellerabgang</vt:lpstr>
      <vt:lpstr>21 – Einblasdämmung mit Sparrenexpander</vt:lpstr>
      <vt:lpstr>21 – Einblasdämmung mit Sparrenexpander</vt:lpstr>
      <vt:lpstr>22 – Einblasdämmung Kellerdecke mit abgehängter Decke</vt:lpstr>
      <vt:lpstr>22 – Einblasdämmung Kellerdecke mit abgehängter Decke</vt:lpstr>
      <vt:lpstr>22 – Einblasdämmung Kellerdecke mit abgehängter Decke</vt:lpstr>
      <vt:lpstr>22 – Einblasdämmung Kellerdecke mit abgehängter Decke</vt:lpstr>
      <vt:lpstr>23 – Einblasdämmung Keller-Kappendecke von unten</vt:lpstr>
      <vt:lpstr>23 – Einblasdämmung Keller-Kappendecke von unten</vt:lpstr>
      <vt:lpstr>23 – Einblasdämmung Keller-Kappendecke von unten</vt:lpstr>
      <vt:lpstr>23 – Einblasdämmung Keller-Kappendecke von unten</vt:lpstr>
      <vt:lpstr>24 – Einblasdämmung Kriechkeller</vt:lpstr>
      <vt:lpstr>24 – Einblasdämmung Kriechkeller</vt:lpstr>
      <vt:lpstr>25 – Kriechkeller mit PU-Sprühdämmung</vt:lpstr>
      <vt:lpstr>26 – Einblasdämmung Heizkörpernische</vt:lpstr>
      <vt:lpstr>27 – Innendämmung Einblasverfahren</vt:lpstr>
      <vt:lpstr>27 – Innendämmung Einblasverfahren</vt:lpstr>
      <vt:lpstr>27a – Innendämmung Sprühverfahren</vt:lpstr>
      <vt:lpstr>27a – Innendämmung Sprühverfahren</vt:lpstr>
      <vt:lpstr>28 Innendämmung Porenbeton mit Einblasdämmung</vt:lpstr>
      <vt:lpstr>28 Innendämmung Porenbeton mit Einblasdämmung</vt:lpstr>
      <vt:lpstr>29 Kerndämmung Waschbeton-Fassaden-Elemente</vt:lpstr>
      <vt:lpstr>29 Kerndämmung Waschbeton-Fassaden-Elemente</vt:lpstr>
      <vt:lpstr>29 Kerndämmung Waschbeton-Fassaden-Elemente</vt:lpstr>
      <vt:lpstr>29 Kerndämmung Waschbeton-Fassaden-Elemente</vt:lpstr>
      <vt:lpstr>29 Kerndämmung Waschbeton-Fassaden-Elemente</vt:lpstr>
      <vt:lpstr>30 Einblasdämmung Rollladenkasten</vt:lpstr>
      <vt:lpstr>30 Einblasdämmung Rollladenkasten</vt:lpstr>
      <vt:lpstr>30 Einblasdämmung Rollladenkasten</vt:lpstr>
      <vt:lpstr>31 Einblasdämmung Gebäudetrennfugen</vt:lpstr>
      <vt:lpstr>31 Einblasdämmung Gebäudetrennfugen</vt:lpstr>
      <vt:lpstr>31 Einblasdämmung Gebäudetrennfugen</vt:lpstr>
      <vt:lpstr>31 Einblasdämmung Gebäudetrennfugen</vt:lpstr>
      <vt:lpstr>31 Einblasdämmung Gebäudetrennfugen</vt:lpstr>
      <vt:lpstr>31 Einblasdämmung Gebäudetrennfugen</vt:lpstr>
      <vt:lpstr>32 Einblasdämmung EG-Fußboden auf Balkenlage</vt:lpstr>
      <vt:lpstr>32 Einblasdämmung EG-Fußboden auf Balkenlage</vt:lpstr>
      <vt:lpstr>32 Einblasdämmung EG-Fußboden auf Balkenlage</vt:lpstr>
      <vt:lpstr>32 Einblasdämmung EG-Fußboden auf Balkenlage</vt:lpstr>
      <vt:lpstr>32 Einblasdämmung EG-Fußboden auf Balkenlage</vt:lpstr>
      <vt:lpstr>32 Einblasdämmung EG-Fußboden auf Balkenlage</vt:lpstr>
      <vt:lpstr>32 Einblasdämmung EG-Fußboden auf Balkenlage</vt:lpstr>
      <vt:lpstr>32a perfekte Kellerdeckendämmung</vt:lpstr>
      <vt:lpstr>33 Sprühdämmung auf Kirchenkuppeln</vt:lpstr>
      <vt:lpstr>33 Sprühdämmung auf Kirchenkuppeln</vt:lpstr>
      <vt:lpstr>34 Sprühdämmung Kellerdecke</vt:lpstr>
      <vt:lpstr>34 Sprühdämmung Kellerdecke</vt:lpstr>
      <vt:lpstr>35 Sprühdämmung Trapezbleche</vt:lpstr>
      <vt:lpstr>Webseite</vt:lpstr>
      <vt:lpstr>Stoffkennwerte</vt:lpstr>
      <vt:lpstr>Staatliche Förderung</vt:lpstr>
      <vt:lpstr>Staatliche Förderung</vt:lpstr>
      <vt:lpstr>Staatliche Förderung Wand</vt:lpstr>
      <vt:lpstr>Staatliche Förderung Dach</vt:lpstr>
      <vt:lpstr>Staatliche Förderung OGD/Fußboden</vt:lpstr>
      <vt:lpstr>Staatliche Förderung Gebäudetechnik</vt:lpstr>
      <vt:lpstr>PowerPoint-Präsentation</vt:lpstr>
      <vt:lpstr>Verhaltensänderung</vt:lpstr>
      <vt:lpstr>Verhaltensänderung</vt:lpstr>
      <vt:lpstr>Verhaltensänderung</vt:lpstr>
      <vt:lpstr>Verhaltensänderung</vt:lpstr>
      <vt:lpstr>Verhaltensänderung</vt:lpstr>
      <vt:lpstr>Verhaltensänderung</vt:lpstr>
      <vt:lpstr>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Wärmeschutzseminar Untertitel</dc:title>
  <dc:creator>Patschke</dc:creator>
  <cp:lastModifiedBy>AD</cp:lastModifiedBy>
  <cp:revision>383</cp:revision>
  <dcterms:created xsi:type="dcterms:W3CDTF">2011-09-14T12:34:19Z</dcterms:created>
  <dcterms:modified xsi:type="dcterms:W3CDTF">2022-03-22T19:38:53Z</dcterms:modified>
</cp:coreProperties>
</file>