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5" r:id="rId29"/>
    <p:sldId id="294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8" r:id="rId42"/>
    <p:sldId id="297" r:id="rId43"/>
    <p:sldId id="296" r:id="rId44"/>
    <p:sldId id="299" r:id="rId45"/>
    <p:sldId id="302" r:id="rId46"/>
    <p:sldId id="301" r:id="rId47"/>
    <p:sldId id="300" r:id="rId48"/>
    <p:sldId id="303" r:id="rId49"/>
    <p:sldId id="304" r:id="rId50"/>
    <p:sldId id="305" r:id="rId51"/>
    <p:sldId id="306" r:id="rId52"/>
    <p:sldId id="309" r:id="rId53"/>
    <p:sldId id="308" r:id="rId54"/>
    <p:sldId id="307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2" r:id="rId77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F50"/>
    <a:srgbClr val="FA6114"/>
    <a:srgbClr val="607E9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rnold\Dropbox\Architekten-Fortbildung\Modul%201%20D&#228;mmung\excel-Berechnungen\Verbrauch%20Deutschland%20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esktop\Herforder%20Bauforum\Verbrauch%20Deutschland%2020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ropbox\Architekten-Fortbildung\Modul%201%20D&#228;mmung\excel-Berechnungen\Verbrauch%20Deutschland%20201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ropbox\IPEGmp%20(2)\D&#228;mmstoff-Buch\nicht%20f&#252;r%20Verlag\Excel-Dateien\Vergleich%20diverser%20Ma&#223;nahmen_Buc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nold\Dropbox\IPEGmp%20(2)\D&#228;mmstoff-Buch\nicht%20f&#252;r%20Verlag\Excel-Dateien\Vergleich%20diverser%20Ma&#223;nahmen_Buc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820647419072934E-2"/>
          <c:y val="2.5894618843963345E-2"/>
          <c:w val="0.93641076115485256"/>
          <c:h val="0.91567693082965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'1_Struk_EV'!$AI$26</c:f>
              <c:strCache>
                <c:ptCount val="1"/>
                <c:pt idx="0">
                  <c:v>Primärenergieverbrauch Mio to SKE</c:v>
                </c:pt>
              </c:strCache>
            </c:strRef>
          </c:tx>
          <c:invertIfNegative val="0"/>
          <c:cat>
            <c:numRef>
              <c:f>'1_Struk_EV'!$AJ$25:$BF$25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'1_Struk_EV'!$AJ$26:$BF$26</c:f>
              <c:numCache>
                <c:formatCode>0.0\ \ </c:formatCode>
                <c:ptCount val="23"/>
                <c:pt idx="0">
                  <c:v>508.56799999999993</c:v>
                </c:pt>
                <c:pt idx="1">
                  <c:v>498.49099999999765</c:v>
                </c:pt>
                <c:pt idx="2">
                  <c:v>488.58799999999923</c:v>
                </c:pt>
                <c:pt idx="3">
                  <c:v>488.23099999999869</c:v>
                </c:pt>
                <c:pt idx="4">
                  <c:v>484.00200000000001</c:v>
                </c:pt>
                <c:pt idx="5">
                  <c:v>486.86700000000002</c:v>
                </c:pt>
                <c:pt idx="6">
                  <c:v>503.13900000000001</c:v>
                </c:pt>
                <c:pt idx="7">
                  <c:v>498.63299999999964</c:v>
                </c:pt>
                <c:pt idx="8">
                  <c:v>495.44799999999969</c:v>
                </c:pt>
                <c:pt idx="9">
                  <c:v>488.71899999999869</c:v>
                </c:pt>
                <c:pt idx="10">
                  <c:v>491.36500000000001</c:v>
                </c:pt>
                <c:pt idx="11">
                  <c:v>500.84199999999993</c:v>
                </c:pt>
                <c:pt idx="12">
                  <c:v>492.27699999999766</c:v>
                </c:pt>
                <c:pt idx="13">
                  <c:v>498.16424391710535</c:v>
                </c:pt>
                <c:pt idx="14">
                  <c:v>497.86256460352394</c:v>
                </c:pt>
                <c:pt idx="15">
                  <c:v>496.73442988298865</c:v>
                </c:pt>
                <c:pt idx="16">
                  <c:v>506.24252385929765</c:v>
                </c:pt>
                <c:pt idx="17">
                  <c:v>484.40633348603666</c:v>
                </c:pt>
                <c:pt idx="18">
                  <c:v>490.64150887712526</c:v>
                </c:pt>
                <c:pt idx="19">
                  <c:v>461.68078638212035</c:v>
                </c:pt>
                <c:pt idx="20">
                  <c:v>485.08300000000003</c:v>
                </c:pt>
                <c:pt idx="21">
                  <c:v>464.01400000000001</c:v>
                </c:pt>
                <c:pt idx="22">
                  <c:v>468.9789999999976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F-4E91-A75B-2F6F5091CCA9}"/>
            </c:ext>
          </c:extLst>
        </c:ser>
        <c:ser>
          <c:idx val="1"/>
          <c:order val="1"/>
          <c:tx>
            <c:strRef>
              <c:f>'1_Struk_EV'!$AI$27</c:f>
              <c:strCache>
                <c:ptCount val="1"/>
                <c:pt idx="0">
                  <c:v>Haushalte Mio to SKE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'1_Struk_EV'!$AJ$25:$BF$25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'1_Struk_EV'!$AJ$27:$BF$27</c:f>
              <c:numCache>
                <c:formatCode>0.0\ \ </c:formatCode>
                <c:ptCount val="23"/>
                <c:pt idx="0">
                  <c:v>81.2</c:v>
                </c:pt>
                <c:pt idx="1">
                  <c:v>85.8</c:v>
                </c:pt>
                <c:pt idx="2">
                  <c:v>83.1</c:v>
                </c:pt>
                <c:pt idx="3">
                  <c:v>89.3</c:v>
                </c:pt>
                <c:pt idx="4">
                  <c:v>87.3</c:v>
                </c:pt>
                <c:pt idx="5">
                  <c:v>90.59</c:v>
                </c:pt>
                <c:pt idx="6">
                  <c:v>98.622999999999948</c:v>
                </c:pt>
                <c:pt idx="7">
                  <c:v>97.381</c:v>
                </c:pt>
                <c:pt idx="8">
                  <c:v>94.918999999999997</c:v>
                </c:pt>
                <c:pt idx="9">
                  <c:v>89.138999999999982</c:v>
                </c:pt>
                <c:pt idx="10">
                  <c:v>88.174999999999983</c:v>
                </c:pt>
                <c:pt idx="11">
                  <c:v>96.277000000000001</c:v>
                </c:pt>
                <c:pt idx="12">
                  <c:v>91.742000000000004</c:v>
                </c:pt>
                <c:pt idx="13">
                  <c:v>93.819305240889818</c:v>
                </c:pt>
                <c:pt idx="14">
                  <c:v>89.878240241572257</c:v>
                </c:pt>
                <c:pt idx="15">
                  <c:v>88.398731625733419</c:v>
                </c:pt>
                <c:pt idx="16">
                  <c:v>89.47135956052955</c:v>
                </c:pt>
                <c:pt idx="17">
                  <c:v>77.063621585322934</c:v>
                </c:pt>
                <c:pt idx="18">
                  <c:v>87.285245318988459</c:v>
                </c:pt>
                <c:pt idx="19">
                  <c:v>84.541546149850205</c:v>
                </c:pt>
                <c:pt idx="20">
                  <c:v>91.296000000000006</c:v>
                </c:pt>
                <c:pt idx="21">
                  <c:v>79.617999999999995</c:v>
                </c:pt>
                <c:pt idx="22">
                  <c:v>82.961000000000027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F-4E91-A75B-2F6F5091CCA9}"/>
            </c:ext>
          </c:extLst>
        </c:ser>
        <c:ser>
          <c:idx val="2"/>
          <c:order val="2"/>
          <c:tx>
            <c:strRef>
              <c:f>'1_Struk_EV'!$AI$28</c:f>
              <c:strCache>
                <c:ptCount val="1"/>
                <c:pt idx="0">
                  <c:v>Verkehr Mio to SKE</c:v>
                </c:pt>
              </c:strCache>
            </c:strRef>
          </c:tx>
          <c:invertIfNegative val="0"/>
          <c:cat>
            <c:numRef>
              <c:f>'1_Struk_EV'!$AJ$25:$BF$25</c:f>
              <c:numCache>
                <c:formatCode>General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'1_Struk_EV'!$AJ$28:$BF$28</c:f>
              <c:numCache>
                <c:formatCode>0.0\ \ </c:formatCode>
                <c:ptCount val="23"/>
                <c:pt idx="0">
                  <c:v>81.167102224648573</c:v>
                </c:pt>
                <c:pt idx="1">
                  <c:v>82.832999999999998</c:v>
                </c:pt>
                <c:pt idx="2">
                  <c:v>86.05</c:v>
                </c:pt>
                <c:pt idx="3">
                  <c:v>88.576999999999998</c:v>
                </c:pt>
                <c:pt idx="4">
                  <c:v>87.114999999999995</c:v>
                </c:pt>
                <c:pt idx="5">
                  <c:v>89.187000000000012</c:v>
                </c:pt>
                <c:pt idx="6">
                  <c:v>89.562805104407829</c:v>
                </c:pt>
                <c:pt idx="7">
                  <c:v>90.17040903507575</c:v>
                </c:pt>
                <c:pt idx="8">
                  <c:v>91.820466766752958</c:v>
                </c:pt>
                <c:pt idx="9">
                  <c:v>94.874569127883149</c:v>
                </c:pt>
                <c:pt idx="10">
                  <c:v>93.863125835949234</c:v>
                </c:pt>
                <c:pt idx="11">
                  <c:v>92.043440698785304</c:v>
                </c:pt>
                <c:pt idx="12">
                  <c:v>91.155999999999949</c:v>
                </c:pt>
                <c:pt idx="13">
                  <c:v>88.733837041080918</c:v>
                </c:pt>
                <c:pt idx="14">
                  <c:v>89.27</c:v>
                </c:pt>
                <c:pt idx="15">
                  <c:v>88.238702075822758</c:v>
                </c:pt>
                <c:pt idx="16">
                  <c:v>89.205689652631648</c:v>
                </c:pt>
                <c:pt idx="17">
                  <c:v>88.742443132379279</c:v>
                </c:pt>
                <c:pt idx="18">
                  <c:v>87.723763828463618</c:v>
                </c:pt>
                <c:pt idx="19">
                  <c:v>86.701084524547895</c:v>
                </c:pt>
                <c:pt idx="20">
                  <c:v>87.324999999999989</c:v>
                </c:pt>
                <c:pt idx="21">
                  <c:v>87.615000000000009</c:v>
                </c:pt>
                <c:pt idx="22">
                  <c:v>87.732000000000014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9F-4E91-A75B-2F6F5091C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257856"/>
        <c:axId val="65259392"/>
      </c:barChart>
      <c:catAx>
        <c:axId val="6525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5259392"/>
        <c:crosses val="autoZero"/>
        <c:auto val="1"/>
        <c:lblAlgn val="ctr"/>
        <c:lblOffset val="100"/>
        <c:noMultiLvlLbl val="0"/>
      </c:catAx>
      <c:valAx>
        <c:axId val="65259392"/>
        <c:scaling>
          <c:orientation val="minMax"/>
        </c:scaling>
        <c:delete val="0"/>
        <c:axPos val="l"/>
        <c:majorGridlines/>
        <c:numFmt formatCode="0.0\ \ " sourceLinked="1"/>
        <c:majorTickMark val="out"/>
        <c:minorTickMark val="none"/>
        <c:tickLblPos val="nextTo"/>
        <c:crossAx val="65257856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 baseline="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2400"/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'1_Struk_EV'!$AH$34</c:f>
              <c:strCache>
                <c:ptCount val="1"/>
                <c:pt idx="0">
                  <c:v>Endenergieverbrauch Mio to SKE 2012</c:v>
                </c:pt>
              </c:strCache>
            </c:strRef>
          </c:tx>
          <c:explosion val="15"/>
          <c:dPt>
            <c:idx val="0"/>
            <c:bubble3D val="0"/>
            <c:explosion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0-B4C5-4049-829F-1741705DA48A}"/>
              </c:ext>
            </c:extLst>
          </c:dPt>
          <c:dPt>
            <c:idx val="1"/>
            <c:bubble3D val="0"/>
            <c:explosion val="3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B4C5-4049-829F-1741705DA48A}"/>
              </c:ext>
            </c:extLst>
          </c:dPt>
          <c:dPt>
            <c:idx val="2"/>
            <c:bubble3D val="0"/>
            <c:explosion val="33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2-B4C5-4049-829F-1741705DA48A}"/>
              </c:ext>
            </c:extLst>
          </c:dPt>
          <c:dPt>
            <c:idx val="3"/>
            <c:bubble3D val="0"/>
            <c:explosion val="0"/>
            <c:extLst>
              <c:ext xmlns:c16="http://schemas.microsoft.com/office/drawing/2014/chart" uri="{C3380CC4-5D6E-409C-BE32-E72D297353CC}">
                <c16:uniqueId val="{00000003-B4C5-4049-829F-1741705DA4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'1_Struk_EV'!$AG$35:$AG$38</c:f>
              <c:strCache>
                <c:ptCount val="4"/>
                <c:pt idx="0">
                  <c:v>Übr. Bergbau und verarb. Gewerbe</c:v>
                </c:pt>
                <c:pt idx="1">
                  <c:v>Verkehr</c:v>
                </c:pt>
                <c:pt idx="2">
                  <c:v>     Haushalte</c:v>
                </c:pt>
                <c:pt idx="3">
                  <c:v>     Gewerbe, Handel, Dienstleistungen2) </c:v>
                </c:pt>
              </c:strCache>
            </c:strRef>
          </c:cat>
          <c:val>
            <c:numRef>
              <c:f>'1_Struk_EV'!$AH$35:$AH$38</c:f>
              <c:numCache>
                <c:formatCode>0.0\ \ </c:formatCode>
                <c:ptCount val="4"/>
                <c:pt idx="0">
                  <c:v>88.662999999999982</c:v>
                </c:pt>
                <c:pt idx="1">
                  <c:v>87.732000000000014</c:v>
                </c:pt>
                <c:pt idx="2">
                  <c:v>82.961000000000027</c:v>
                </c:pt>
                <c:pt idx="3">
                  <c:v>47.657000000000004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C5-4049-829F-1741705DA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36863204283346"/>
          <c:y val="0.20541797723750191"/>
          <c:w val="0.37703108524004175"/>
          <c:h val="0.68720779658362185"/>
        </c:manualLayout>
      </c:layout>
      <c:overlay val="0"/>
      <c:txPr>
        <a:bodyPr/>
        <a:lstStyle/>
        <a:p>
          <a:pPr>
            <a:defRPr sz="200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272528433945804E-2"/>
          <c:y val="1.4233023287930861E-2"/>
          <c:w val="0.93565102799650468"/>
          <c:h val="0.91567693082965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'4.2.1_HH'!$AC$51</c:f>
              <c:strCache>
                <c:ptCount val="1"/>
                <c:pt idx="0">
                  <c:v>Wärme Mio to SKE</c:v>
                </c:pt>
              </c:strCache>
            </c:strRef>
          </c:tx>
          <c:spPr>
            <a:solidFill>
              <a:srgbClr val="FF0000"/>
            </a:solidFill>
            <a:effectLst>
              <a:outerShdw blurRad="50800" dist="50800" dir="5400000" algn="ctr" rotWithShape="0">
                <a:srgbClr val="FF0000"/>
              </a:outerShdw>
            </a:effectLst>
          </c:spPr>
          <c:invertIfNegative val="0"/>
          <c:cat>
            <c:numRef>
              <c:f>'4.2.1_HH'!$AD$50:$AZ$50</c:f>
              <c:numCache>
                <c:formatCode>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'4.2.1_HH'!$AD$51:$AZ$51</c:f>
              <c:numCache>
                <c:formatCode>0.0\ \ \ \ </c:formatCode>
                <c:ptCount val="23"/>
                <c:pt idx="0">
                  <c:v>66.910058687048547</c:v>
                </c:pt>
                <c:pt idx="1">
                  <c:v>70.833902006278151</c:v>
                </c:pt>
                <c:pt idx="2">
                  <c:v>68.036031117782457</c:v>
                </c:pt>
                <c:pt idx="3">
                  <c:v>73.840589600109197</c:v>
                </c:pt>
                <c:pt idx="4">
                  <c:v>71.998089258905424</c:v>
                </c:pt>
                <c:pt idx="5">
                  <c:v>74.984304626723087</c:v>
                </c:pt>
                <c:pt idx="6">
                  <c:v>82.160399890814759</c:v>
                </c:pt>
                <c:pt idx="7">
                  <c:v>81.313498021018162</c:v>
                </c:pt>
                <c:pt idx="8">
                  <c:v>78.907567899549605</c:v>
                </c:pt>
                <c:pt idx="9">
                  <c:v>73.029275283199112</c:v>
                </c:pt>
                <c:pt idx="10">
                  <c:v>72.144977480551319</c:v>
                </c:pt>
                <c:pt idx="11">
                  <c:v>79.767913197761715</c:v>
                </c:pt>
                <c:pt idx="12">
                  <c:v>74.972226013375177</c:v>
                </c:pt>
                <c:pt idx="13">
                  <c:v>76.733305240889848</c:v>
                </c:pt>
                <c:pt idx="14">
                  <c:v>72.632240241572262</c:v>
                </c:pt>
                <c:pt idx="15">
                  <c:v>71.041731625733462</c:v>
                </c:pt>
                <c:pt idx="16">
                  <c:v>72.090359560529549</c:v>
                </c:pt>
                <c:pt idx="17">
                  <c:v>59.842621585321844</c:v>
                </c:pt>
                <c:pt idx="18">
                  <c:v>70.150245318987928</c:v>
                </c:pt>
                <c:pt idx="19">
                  <c:v>67.442546149850216</c:v>
                </c:pt>
                <c:pt idx="20">
                  <c:v>73.890999999999991</c:v>
                </c:pt>
                <c:pt idx="21">
                  <c:v>62.84</c:v>
                </c:pt>
                <c:pt idx="22">
                  <c:v>66.131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2-4336-ADF6-A3C22A88E1FC}"/>
            </c:ext>
          </c:extLst>
        </c:ser>
        <c:ser>
          <c:idx val="1"/>
          <c:order val="1"/>
          <c:tx>
            <c:strRef>
              <c:f>'4.2.1_HH'!$AC$52</c:f>
              <c:strCache>
                <c:ptCount val="1"/>
                <c:pt idx="0">
                  <c:v>Strom Mio to SKE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numRef>
              <c:f>'4.2.1_HH'!$AD$50:$AZ$50</c:f>
              <c:numCache>
                <c:formatCode>0</c:formatCode>
                <c:ptCount val="23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</c:numCache>
            </c:numRef>
          </c:cat>
          <c:val>
            <c:numRef>
              <c:f>'4.2.1_HH'!$AD$52:$AZ$52</c:f>
              <c:numCache>
                <c:formatCode>0.0\ \ \ \ </c:formatCode>
                <c:ptCount val="23"/>
                <c:pt idx="0">
                  <c:v>14.398798962740548</c:v>
                </c:pt>
                <c:pt idx="1">
                  <c:v>15.012965743141798</c:v>
                </c:pt>
                <c:pt idx="2">
                  <c:v>15.081206496519721</c:v>
                </c:pt>
                <c:pt idx="3">
                  <c:v>15.456530640098352</c:v>
                </c:pt>
                <c:pt idx="4">
                  <c:v>15.285928756653448</c:v>
                </c:pt>
                <c:pt idx="5">
                  <c:v>15.621468541012693</c:v>
                </c:pt>
                <c:pt idx="6">
                  <c:v>16.478231199672447</c:v>
                </c:pt>
                <c:pt idx="7">
                  <c:v>16.068070151494531</c:v>
                </c:pt>
                <c:pt idx="8">
                  <c:v>16.026818616077531</c:v>
                </c:pt>
                <c:pt idx="9">
                  <c:v>16.125699467722086</c:v>
                </c:pt>
                <c:pt idx="10">
                  <c:v>16.029752968472771</c:v>
                </c:pt>
                <c:pt idx="11">
                  <c:v>16.508803057185752</c:v>
                </c:pt>
                <c:pt idx="12">
                  <c:v>16.76675310495428</c:v>
                </c:pt>
                <c:pt idx="13">
                  <c:v>17.085999999999864</c:v>
                </c:pt>
                <c:pt idx="14">
                  <c:v>17.245999999999889</c:v>
                </c:pt>
                <c:pt idx="15">
                  <c:v>17.356999999999999</c:v>
                </c:pt>
                <c:pt idx="16">
                  <c:v>17.381</c:v>
                </c:pt>
                <c:pt idx="17">
                  <c:v>17.221</c:v>
                </c:pt>
                <c:pt idx="18">
                  <c:v>17.135000000000005</c:v>
                </c:pt>
                <c:pt idx="19">
                  <c:v>17.099</c:v>
                </c:pt>
                <c:pt idx="20">
                  <c:v>17.405999999999889</c:v>
                </c:pt>
                <c:pt idx="21">
                  <c:v>16.779</c:v>
                </c:pt>
                <c:pt idx="22">
                  <c:v>16.827999999999999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2-4336-ADF6-A3C22A88E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002944"/>
        <c:axId val="68004480"/>
      </c:barChart>
      <c:catAx>
        <c:axId val="6800294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68004480"/>
        <c:crosses val="autoZero"/>
        <c:auto val="1"/>
        <c:lblAlgn val="ctr"/>
        <c:lblOffset val="100"/>
        <c:noMultiLvlLbl val="0"/>
      </c:catAx>
      <c:valAx>
        <c:axId val="68004480"/>
        <c:scaling>
          <c:orientation val="minMax"/>
        </c:scaling>
        <c:delete val="0"/>
        <c:axPos val="l"/>
        <c:majorGridlines/>
        <c:numFmt formatCode="0.0\ \ \ \ " sourceLinked="1"/>
        <c:majorTickMark val="out"/>
        <c:minorTickMark val="none"/>
        <c:tickLblPos val="nextTo"/>
        <c:crossAx val="68002944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 baseline="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de-DE" sz="2400"/>
              <a:t>Kosten der Energie-Einsparung/-Erzeugung </a:t>
            </a:r>
          </a:p>
        </c:rich>
      </c:tx>
      <c:layout>
        <c:manualLayout>
          <c:xMode val="edge"/>
          <c:yMode val="edge"/>
          <c:x val="0.38048732730185358"/>
          <c:y val="4.13234868953315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175587899997347"/>
          <c:y val="0.10756600277906472"/>
          <c:w val="0.83021019790259931"/>
          <c:h val="0.52566568663895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'Maßnahmen allgemein'!$B$2</c:f>
              <c:strCache>
                <c:ptCount val="1"/>
                <c:pt idx="0">
                  <c:v>Kosten pro kWh/a eingesparter/erzeugter Energie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3660000" vert="horz" anchor="t" anchorCtr="0"/>
              <a:lstStyle/>
              <a:p>
                <a:pPr>
                  <a:defRPr b="1" i="0" baseline="0"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'Maßnahmen allgemein'!$M$3:$M$20</c:f>
              <c:strCache>
                <c:ptCount val="18"/>
                <c:pt idx="0">
                  <c:v>5 KW Photovoltaik</c:v>
                </c:pt>
                <c:pt idx="1">
                  <c:v>5 m² Solarthermie zur WW-Bereitung </c:v>
                </c:pt>
                <c:pt idx="2">
                  <c:v>Neue Heizungsanlage (BW+Solar, 20 kW)</c:v>
                </c:pt>
                <c:pt idx="3">
                  <c:v>20 kW Sole-Wasser-Wärmepumpe</c:v>
                </c:pt>
                <c:pt idx="4">
                  <c:v>Fenster erneuern</c:v>
                </c:pt>
                <c:pt idx="5">
                  <c:v>Energiesparlampe (Ersatz für 60W)</c:v>
                </c:pt>
                <c:pt idx="6">
                  <c:v>10 cm Innendämmung WLZ040</c:v>
                </c:pt>
                <c:pt idx="7">
                  <c:v>14 cm Außendämmung (WDVS)</c:v>
                </c:pt>
                <c:pt idx="8">
                  <c:v>Holzhackschnitzel-BHKW</c:v>
                </c:pt>
                <c:pt idx="9">
                  <c:v>Windenergie Onshore</c:v>
                </c:pt>
                <c:pt idx="10">
                  <c:v>Kellerdecke von unten dämmen</c:v>
                </c:pt>
                <c:pt idx="11">
                  <c:v>Bodentreppe</c:v>
                </c:pt>
                <c:pt idx="12">
                  <c:v>Kerndämmung Außenwand</c:v>
                </c:pt>
                <c:pt idx="13">
                  <c:v>Fußboden EG ausblasen</c:v>
                </c:pt>
                <c:pt idx="14">
                  <c:v>Rollladenkasten</c:v>
                </c:pt>
                <c:pt idx="15">
                  <c:v>OGD Dämmhülsen-Verfahren (35 cm)</c:v>
                </c:pt>
                <c:pt idx="16">
                  <c:v>OGD Einblasdämmung Hohlräume (12 cm)</c:v>
                </c:pt>
                <c:pt idx="17">
                  <c:v>OGD Aufblasdämmung (35 cm)</c:v>
                </c:pt>
              </c:strCache>
            </c:strRef>
          </c:cat>
          <c:val>
            <c:numRef>
              <c:f>'Maßnahmen allgemein'!$T$3:$T$20</c:f>
              <c:numCache>
                <c:formatCode>0.00\ "€ct/kWh"</c:formatCode>
                <c:ptCount val="18"/>
                <c:pt idx="0">
                  <c:v>17.47058823529412</c:v>
                </c:pt>
                <c:pt idx="1">
                  <c:v>16.110321771834531</c:v>
                </c:pt>
                <c:pt idx="2">
                  <c:v>13.208074038614967</c:v>
                </c:pt>
                <c:pt idx="3">
                  <c:v>10.114832501187484</c:v>
                </c:pt>
                <c:pt idx="4">
                  <c:v>8.978386167146974</c:v>
                </c:pt>
                <c:pt idx="5">
                  <c:v>7.0578231292517</c:v>
                </c:pt>
                <c:pt idx="6">
                  <c:v>6.5305439952437894</c:v>
                </c:pt>
                <c:pt idx="7">
                  <c:v>6.3493219069806139</c:v>
                </c:pt>
                <c:pt idx="8">
                  <c:v>6.0374814631735054</c:v>
                </c:pt>
                <c:pt idx="9">
                  <c:v>5.6089984209326431</c:v>
                </c:pt>
                <c:pt idx="10">
                  <c:v>2.1677553615816012</c:v>
                </c:pt>
                <c:pt idx="11">
                  <c:v>1.5936254980079614</c:v>
                </c:pt>
                <c:pt idx="12">
                  <c:v>1.411335895117535</c:v>
                </c:pt>
                <c:pt idx="13">
                  <c:v>1.323918799646955</c:v>
                </c:pt>
                <c:pt idx="14">
                  <c:v>1.0636537688798542</c:v>
                </c:pt>
                <c:pt idx="15">
                  <c:v>0.88814328711698842</c:v>
                </c:pt>
                <c:pt idx="16">
                  <c:v>0.31397174254317112</c:v>
                </c:pt>
                <c:pt idx="17">
                  <c:v>0.29604776237232938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67-4A33-BA2B-66F34F2CC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621568"/>
        <c:axId val="146623104"/>
      </c:barChart>
      <c:catAx>
        <c:axId val="14662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940000" vert="horz"/>
          <a:lstStyle/>
          <a:p>
            <a:pPr>
              <a:defRPr sz="1200" b="0"/>
            </a:pPr>
            <a:endParaRPr lang="de-DE"/>
          </a:p>
        </c:txPr>
        <c:crossAx val="1466231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6623104"/>
        <c:scaling>
          <c:orientation val="minMax"/>
        </c:scaling>
        <c:delete val="1"/>
        <c:axPos val="l"/>
        <c:majorGridlines/>
        <c:numFmt formatCode="0" sourceLinked="0"/>
        <c:majorTickMark val="out"/>
        <c:minorTickMark val="none"/>
        <c:tickLblPos val="none"/>
        <c:crossAx val="146621568"/>
        <c:crossesAt val="1"/>
        <c:crossBetween val="between"/>
        <c:minorUnit val="2.0000000000000052E-4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de-DE" sz="2400" dirty="0"/>
              <a:t>Kosten der Energie-Einsparung/-Erzeugung </a:t>
            </a:r>
          </a:p>
        </c:rich>
      </c:tx>
      <c:layout>
        <c:manualLayout>
          <c:xMode val="edge"/>
          <c:yMode val="edge"/>
          <c:x val="0.36846163309543017"/>
          <c:y val="4.13234868953315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175587899997347"/>
          <c:y val="0.10756600277906472"/>
          <c:w val="0.83021019790259931"/>
          <c:h val="0.52566568663895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'Maßnahmen allgemein'!$B$2</c:f>
              <c:strCache>
                <c:ptCount val="1"/>
                <c:pt idx="0">
                  <c:v>Kosten pro kWh/a eingesparter/erzeugter Energie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3660000" vert="horz" anchor="t" anchorCtr="0"/>
              <a:lstStyle/>
              <a:p>
                <a:pPr>
                  <a:defRPr b="1" i="0" baseline="0"/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'Maßnahmen allgemein'!$M$3:$M$20</c:f>
              <c:strCache>
                <c:ptCount val="18"/>
                <c:pt idx="0">
                  <c:v>5 KW Photovoltaik</c:v>
                </c:pt>
                <c:pt idx="1">
                  <c:v>5 m² Solarthermie zur WW-Bereitung </c:v>
                </c:pt>
                <c:pt idx="2">
                  <c:v>Neue Heizungsanlage (BW+Solar, 20 kW)</c:v>
                </c:pt>
                <c:pt idx="3">
                  <c:v>20 kW Sole-Wasser-Wärmepumpe</c:v>
                </c:pt>
                <c:pt idx="4">
                  <c:v>Fenster erneuern</c:v>
                </c:pt>
                <c:pt idx="5">
                  <c:v>Energiesparlampe (Ersatz für 60W)</c:v>
                </c:pt>
                <c:pt idx="6">
                  <c:v>10 cm Innendämmung WLZ040</c:v>
                </c:pt>
                <c:pt idx="7">
                  <c:v>14 cm Außendämmung (WDVS)</c:v>
                </c:pt>
                <c:pt idx="8">
                  <c:v>Holzhackschnitzel-BHKW</c:v>
                </c:pt>
                <c:pt idx="9">
                  <c:v>Windenergie Onshore</c:v>
                </c:pt>
                <c:pt idx="10">
                  <c:v>Kellerdecke von unten dämmen</c:v>
                </c:pt>
                <c:pt idx="11">
                  <c:v>Bodentreppe</c:v>
                </c:pt>
                <c:pt idx="12">
                  <c:v>Kerndämmung Außenwand</c:v>
                </c:pt>
                <c:pt idx="13">
                  <c:v>Fußboden EG ausblasen</c:v>
                </c:pt>
                <c:pt idx="14">
                  <c:v>Rollladenkasten</c:v>
                </c:pt>
                <c:pt idx="15">
                  <c:v>OGD Dämmhülsen-Verfahren (35 cm)</c:v>
                </c:pt>
                <c:pt idx="16">
                  <c:v>OGD Einblasdämmung Hohlräume (12 cm)</c:v>
                </c:pt>
                <c:pt idx="17">
                  <c:v>OGD Aufblasdämmung (35 cm)</c:v>
                </c:pt>
              </c:strCache>
            </c:strRef>
          </c:cat>
          <c:val>
            <c:numRef>
              <c:f>'Maßnahmen allgemein'!$T$3:$T$20</c:f>
              <c:numCache>
                <c:formatCode>0.00\ "€ct/kWh"</c:formatCode>
                <c:ptCount val="18"/>
                <c:pt idx="0">
                  <c:v>17.47058823529412</c:v>
                </c:pt>
                <c:pt idx="1">
                  <c:v>16.110321771834531</c:v>
                </c:pt>
                <c:pt idx="2">
                  <c:v>13.208074038614967</c:v>
                </c:pt>
                <c:pt idx="3">
                  <c:v>10.114832501187484</c:v>
                </c:pt>
                <c:pt idx="4">
                  <c:v>8.978386167146974</c:v>
                </c:pt>
                <c:pt idx="5">
                  <c:v>7.0578231292517</c:v>
                </c:pt>
                <c:pt idx="6">
                  <c:v>6.5305439952437903</c:v>
                </c:pt>
                <c:pt idx="7">
                  <c:v>6.3493219069806139</c:v>
                </c:pt>
                <c:pt idx="8">
                  <c:v>6.0374814631735054</c:v>
                </c:pt>
                <c:pt idx="9">
                  <c:v>5.6089984209326431</c:v>
                </c:pt>
                <c:pt idx="10">
                  <c:v>2.1677553615816012</c:v>
                </c:pt>
                <c:pt idx="11">
                  <c:v>1.5936254980079612</c:v>
                </c:pt>
                <c:pt idx="12">
                  <c:v>1.4113358951175348</c:v>
                </c:pt>
                <c:pt idx="13">
                  <c:v>1.323918799646955</c:v>
                </c:pt>
                <c:pt idx="14">
                  <c:v>1.0636537688798542</c:v>
                </c:pt>
                <c:pt idx="15">
                  <c:v>0.88814328711698842</c:v>
                </c:pt>
                <c:pt idx="16">
                  <c:v>0.31397174254317112</c:v>
                </c:pt>
                <c:pt idx="17">
                  <c:v>0.29604776237232938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1D-482C-9997-61750E906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659968"/>
        <c:axId val="111935872"/>
      </c:barChart>
      <c:catAx>
        <c:axId val="14665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940000" vert="horz"/>
          <a:lstStyle/>
          <a:p>
            <a:pPr>
              <a:defRPr sz="1200" b="0"/>
            </a:pPr>
            <a:endParaRPr lang="de-DE"/>
          </a:p>
        </c:txPr>
        <c:crossAx val="111935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1935872"/>
        <c:scaling>
          <c:orientation val="minMax"/>
        </c:scaling>
        <c:delete val="1"/>
        <c:axPos val="l"/>
        <c:majorGridlines/>
        <c:numFmt formatCode="0" sourceLinked="0"/>
        <c:majorTickMark val="out"/>
        <c:minorTickMark val="none"/>
        <c:tickLblPos val="none"/>
        <c:crossAx val="146659968"/>
        <c:crossesAt val="1"/>
        <c:crossBetween val="between"/>
        <c:minorUnit val="2.0000000000000052E-4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0.83075</cdr:x>
      <cdr:y>0.12061</cdr:y>
    </cdr:from>
    <cdr:to>
      <cdr:x>0.97638</cdr:x>
      <cdr:y>0.17492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7596336" y="648072"/>
          <a:ext cx="1331641" cy="291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 dirty="0"/>
            <a:t>AG-Energiebilanzen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607E9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03F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88640"/>
            <a:ext cx="3111497" cy="18722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FA611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Symbol" pitchFamily="18" charset="2"/>
              <a:buChar char="-"/>
              <a:defRPr>
                <a:solidFill>
                  <a:srgbClr val="303F50"/>
                </a:solidFill>
              </a:defRPr>
            </a:lvl1pPr>
            <a:lvl2pPr>
              <a:defRPr>
                <a:solidFill>
                  <a:srgbClr val="303F50"/>
                </a:solidFill>
              </a:defRPr>
            </a:lvl2pPr>
            <a:lvl3pPr>
              <a:defRPr>
                <a:solidFill>
                  <a:srgbClr val="303F50"/>
                </a:solidFill>
              </a:defRPr>
            </a:lvl3pPr>
            <a:lvl4pPr>
              <a:defRPr>
                <a:solidFill>
                  <a:srgbClr val="303F50"/>
                </a:solidFill>
              </a:defRPr>
            </a:lvl4pPr>
            <a:lvl5pPr>
              <a:defRPr>
                <a:solidFill>
                  <a:srgbClr val="303F50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800200" cy="108319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607E9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03F5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27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80728"/>
            <a:ext cx="3111497" cy="18722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>
            <a:lvl1pPr algn="l">
              <a:defRPr sz="3600" b="1">
                <a:solidFill>
                  <a:srgbClr val="FA611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 typeface="Symbol" pitchFamily="18" charset="2"/>
              <a:buChar char="-"/>
              <a:defRPr sz="2800">
                <a:solidFill>
                  <a:srgbClr val="303F50"/>
                </a:solidFill>
              </a:defRPr>
            </a:lvl1pPr>
            <a:lvl2pPr>
              <a:defRPr sz="2400">
                <a:solidFill>
                  <a:srgbClr val="303F50"/>
                </a:solidFill>
              </a:defRPr>
            </a:lvl2pPr>
            <a:lvl3pPr>
              <a:defRPr sz="2000">
                <a:solidFill>
                  <a:srgbClr val="303F50"/>
                </a:solidFill>
              </a:defRPr>
            </a:lvl3pPr>
            <a:lvl4pPr>
              <a:defRPr sz="1800">
                <a:solidFill>
                  <a:srgbClr val="303F50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 typeface="Symbol" pitchFamily="18" charset="2"/>
              <a:buChar char="-"/>
              <a:defRPr sz="2800">
                <a:solidFill>
                  <a:srgbClr val="303F50"/>
                </a:solidFill>
              </a:defRPr>
            </a:lvl1pPr>
            <a:lvl2pPr>
              <a:defRPr sz="2400">
                <a:solidFill>
                  <a:srgbClr val="303F50"/>
                </a:solidFill>
              </a:defRPr>
            </a:lvl2pPr>
            <a:lvl3pPr>
              <a:defRPr sz="2000">
                <a:solidFill>
                  <a:srgbClr val="303F50"/>
                </a:solidFill>
              </a:defRPr>
            </a:lvl3pPr>
            <a:lvl4pPr>
              <a:defRPr sz="1800">
                <a:solidFill>
                  <a:srgbClr val="303F50"/>
                </a:solidFill>
              </a:defRPr>
            </a:lvl4pPr>
            <a:lvl5pPr>
              <a:defRPr sz="1800">
                <a:solidFill>
                  <a:srgbClr val="303F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800200" cy="1083192"/>
          </a:xfrm>
          <a:prstGeom prst="rect">
            <a:avLst/>
          </a:prstGeom>
          <a:noFill/>
        </p:spPr>
      </p:pic>
      <p:cxnSp>
        <p:nvCxnSpPr>
          <p:cNvPr id="9" name="Gerade Verbindung 8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FA611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buFont typeface="Symbol" pitchFamily="18" charset="2"/>
              <a:buChar char="-"/>
              <a:defRPr sz="3200">
                <a:solidFill>
                  <a:srgbClr val="303F50"/>
                </a:solidFill>
              </a:defRPr>
            </a:lvl1pPr>
            <a:lvl2pPr>
              <a:defRPr sz="2800">
                <a:solidFill>
                  <a:srgbClr val="303F50"/>
                </a:solidFill>
              </a:defRPr>
            </a:lvl2pPr>
            <a:lvl3pPr>
              <a:defRPr sz="2400">
                <a:solidFill>
                  <a:srgbClr val="303F50"/>
                </a:solidFill>
              </a:defRPr>
            </a:lvl3pPr>
            <a:lvl4pPr>
              <a:defRPr sz="2000">
                <a:solidFill>
                  <a:srgbClr val="303F50"/>
                </a:solidFill>
              </a:defRPr>
            </a:lvl4pPr>
            <a:lvl5pPr>
              <a:defRPr sz="2000">
                <a:solidFill>
                  <a:srgbClr val="303F5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03F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800200" cy="1083192"/>
          </a:xfrm>
          <a:prstGeom prst="rect">
            <a:avLst/>
          </a:prstGeom>
          <a:noFill/>
        </p:spPr>
      </p:pic>
      <p:cxnSp>
        <p:nvCxnSpPr>
          <p:cNvPr id="9" name="Gerade Verbindung 8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36704" cy="1144800"/>
          </a:xfrm>
        </p:spPr>
        <p:txBody>
          <a:bodyPr anchor="ctr"/>
          <a:lstStyle>
            <a:lvl1pPr algn="l">
              <a:defRPr sz="3600" b="1">
                <a:solidFill>
                  <a:srgbClr val="FA6114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1556792"/>
            <a:ext cx="5486400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12160" y="2852936"/>
            <a:ext cx="2664296" cy="3456384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3" descr="G:\Arbeit\IPEG\INTERNET\fved\Abbildungen\Logo\FVB_Einblasdaem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260648"/>
            <a:ext cx="1800200" cy="1083192"/>
          </a:xfrm>
          <a:prstGeom prst="rect">
            <a:avLst/>
          </a:prstGeom>
          <a:noFill/>
        </p:spPr>
      </p:pic>
      <p:cxnSp>
        <p:nvCxnSpPr>
          <p:cNvPr id="9" name="Gerade Verbindung 8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platzhalt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6012160" y="1556792"/>
            <a:ext cx="2664296" cy="1224136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rgbClr val="607E9F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FEDC2-A2BD-4F12-83DC-D46D53FDEB3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FA611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Symbol" pitchFamily="18" charset="2"/>
        <a:buChar char="-"/>
        <a:defRPr sz="3200" kern="1200">
          <a:solidFill>
            <a:srgbClr val="303F5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303F5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303F5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303F5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303F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Schlüsseltechnologie der energetischen Altbausanierung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Einblasdämmung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Energieverbrauch 1990 – 2012 Haushalte</a:t>
            </a:r>
          </a:p>
        </p:txBody>
      </p:sp>
      <p:graphicFrame>
        <p:nvGraphicFramePr>
          <p:cNvPr id="4" name="Diagramm 3"/>
          <p:cNvGraphicFramePr/>
          <p:nvPr/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Steigerung Energiekosten</a:t>
            </a:r>
          </a:p>
        </p:txBody>
      </p:sp>
      <p:pic>
        <p:nvPicPr>
          <p:cNvPr id="4" name="Grafik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23027" y="1484784"/>
            <a:ext cx="7897947" cy="537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Steigerung Energiekosten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8496" y="2370584"/>
            <a:ext cx="5987008" cy="211683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de-DE" sz="4000" b="1" dirty="0" err="1"/>
              <a:t>Energy</a:t>
            </a:r>
            <a:r>
              <a:rPr lang="de-DE" sz="4000" b="1" dirty="0"/>
              <a:t> </a:t>
            </a:r>
            <a:r>
              <a:rPr lang="de-DE" sz="4000" b="1" dirty="0" err="1"/>
              <a:t>Poverty</a:t>
            </a:r>
            <a:endParaRPr lang="de-DE" sz="4000" b="1" dirty="0"/>
          </a:p>
          <a:p>
            <a:pPr algn="ctr">
              <a:buNone/>
            </a:pPr>
            <a:r>
              <a:rPr lang="de-DE" sz="4000" b="1" dirty="0"/>
              <a:t>=</a:t>
            </a:r>
          </a:p>
          <a:p>
            <a:pPr algn="ctr">
              <a:buNone/>
            </a:pPr>
            <a:r>
              <a:rPr lang="de-DE" sz="4000" b="1" dirty="0"/>
              <a:t>Energie-Armut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Steigerung Energiekosten</a:t>
            </a:r>
          </a:p>
        </p:txBody>
      </p:sp>
      <p:pic>
        <p:nvPicPr>
          <p:cNvPr id="4" name="Picture 1" descr="C:\Users\arnold\Desktop\energy poverty\fert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6213783" cy="5328592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4521087" y="4437112"/>
            <a:ext cx="216024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PEV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66850"/>
            <a:ext cx="72008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Maßnahmen</a:t>
            </a:r>
          </a:p>
        </p:txBody>
      </p:sp>
      <p:graphicFrame>
        <p:nvGraphicFramePr>
          <p:cNvPr id="4" name="Diagramm 3"/>
          <p:cNvGraphicFramePr>
            <a:graphicFrameLocks/>
          </p:cNvGraphicFramePr>
          <p:nvPr/>
        </p:nvGraphicFramePr>
        <p:xfrm>
          <a:off x="-324544" y="1268760"/>
          <a:ext cx="9468544" cy="5489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lipse 4"/>
          <p:cNvSpPr/>
          <p:nvPr/>
        </p:nvSpPr>
        <p:spPr>
          <a:xfrm>
            <a:off x="539552" y="1916832"/>
            <a:ext cx="5112568" cy="338437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1004205">
            <a:off x="2264123" y="2439145"/>
            <a:ext cx="26816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Öffentliche Wahrnehmung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 Maßnahmen</a:t>
            </a:r>
          </a:p>
        </p:txBody>
      </p:sp>
      <p:graphicFrame>
        <p:nvGraphicFramePr>
          <p:cNvPr id="4" name="Diagramm 3"/>
          <p:cNvGraphicFramePr>
            <a:graphicFrameLocks/>
          </p:cNvGraphicFramePr>
          <p:nvPr/>
        </p:nvGraphicFramePr>
        <p:xfrm>
          <a:off x="-252536" y="1268760"/>
          <a:ext cx="9396536" cy="5489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llipse 4"/>
          <p:cNvSpPr/>
          <p:nvPr/>
        </p:nvSpPr>
        <p:spPr>
          <a:xfrm>
            <a:off x="5292080" y="3429000"/>
            <a:ext cx="3851920" cy="20882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 rot="20710095">
            <a:off x="6012160" y="2780928"/>
            <a:ext cx="23089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Effizienteste Verfahren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Grundsätze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Dachdämmung??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So?</a:t>
            </a:r>
          </a:p>
        </p:txBody>
      </p:sp>
      <p:pic>
        <p:nvPicPr>
          <p:cNvPr id="8" name="Picture 2" descr="C:\Users\arnold\Dropbox\Baugenossenschaft Bochum\Fotos\DSCI00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9" r="66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Deckendämmung!!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Oder so?</a:t>
            </a:r>
          </a:p>
        </p:txBody>
      </p:sp>
      <p:pic>
        <p:nvPicPr>
          <p:cNvPr id="6" name="Picture 2" descr="C:\Users\arnold\Documents\1 IPEG\D  Ä  M  M  U  N  G\05 Fotos\OG-Decke\Massiv- nicht begehbare Dämmung\Serie01\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89" r="668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Kampagne!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515" b="4818"/>
          <a:stretch>
            <a:fillRect/>
          </a:stretch>
        </p:blipFill>
        <p:spPr bwMode="auto">
          <a:xfrm>
            <a:off x="1115616" y="1628800"/>
            <a:ext cx="691276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Hüllflächenoptimierung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3131840" y="2060848"/>
            <a:ext cx="2889942" cy="2624269"/>
            <a:chOff x="2793408" y="3638195"/>
            <a:chExt cx="2889942" cy="2624269"/>
          </a:xfrm>
        </p:grpSpPr>
        <p:sp>
          <p:nvSpPr>
            <p:cNvPr id="9" name="Rechteck 8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20"/>
          <p:cNvGrpSpPr/>
          <p:nvPr/>
        </p:nvGrpSpPr>
        <p:grpSpPr>
          <a:xfrm>
            <a:off x="1187624" y="2276872"/>
            <a:ext cx="936104" cy="1778496"/>
            <a:chOff x="755576" y="1988840"/>
            <a:chExt cx="936104" cy="1778496"/>
          </a:xfrm>
        </p:grpSpPr>
        <p:sp>
          <p:nvSpPr>
            <p:cNvPr id="15" name="Rechteck 14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16"/>
            <p:cNvCxnSpPr>
              <a:stCxn id="16" idx="2"/>
              <a:endCxn id="16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19" name="Gruppieren 19"/>
          <p:cNvGrpSpPr/>
          <p:nvPr/>
        </p:nvGrpSpPr>
        <p:grpSpPr>
          <a:xfrm>
            <a:off x="7092280" y="2276872"/>
            <a:ext cx="936104" cy="1778496"/>
            <a:chOff x="6660232" y="1988840"/>
            <a:chExt cx="936104" cy="1778496"/>
          </a:xfrm>
        </p:grpSpPr>
        <p:sp>
          <p:nvSpPr>
            <p:cNvPr id="20" name="Rechteck 1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21"/>
            <p:cNvCxnSpPr>
              <a:stCxn id="21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21" idx="2"/>
              <a:endCxn id="21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>
              <a:stCxn id="21" idx="0"/>
              <a:endCxn id="21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 der Systemgrenze</a:t>
            </a:r>
          </a:p>
        </p:txBody>
      </p:sp>
      <p:grpSp>
        <p:nvGrpSpPr>
          <p:cNvPr id="2" name="Gruppieren 7"/>
          <p:cNvGrpSpPr/>
          <p:nvPr/>
        </p:nvGrpSpPr>
        <p:grpSpPr>
          <a:xfrm>
            <a:off x="3131840" y="2060848"/>
            <a:ext cx="2889942" cy="2624269"/>
            <a:chOff x="2793408" y="3638195"/>
            <a:chExt cx="2889942" cy="2624269"/>
          </a:xfrm>
        </p:grpSpPr>
        <p:sp>
          <p:nvSpPr>
            <p:cNvPr id="9" name="Rechteck 8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0"/>
          <p:cNvGrpSpPr/>
          <p:nvPr/>
        </p:nvGrpSpPr>
        <p:grpSpPr>
          <a:xfrm>
            <a:off x="1187624" y="2276872"/>
            <a:ext cx="936104" cy="1778496"/>
            <a:chOff x="755576" y="1988840"/>
            <a:chExt cx="936104" cy="1778496"/>
          </a:xfrm>
        </p:grpSpPr>
        <p:sp>
          <p:nvSpPr>
            <p:cNvPr id="15" name="Rechteck 14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16"/>
            <p:cNvCxnSpPr>
              <a:stCxn id="16" idx="2"/>
              <a:endCxn id="16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4" name="Gruppieren 19"/>
          <p:cNvGrpSpPr/>
          <p:nvPr/>
        </p:nvGrpSpPr>
        <p:grpSpPr>
          <a:xfrm>
            <a:off x="7092280" y="2276872"/>
            <a:ext cx="936104" cy="1778496"/>
            <a:chOff x="6660232" y="1988840"/>
            <a:chExt cx="936104" cy="1778496"/>
          </a:xfrm>
        </p:grpSpPr>
        <p:sp>
          <p:nvSpPr>
            <p:cNvPr id="20" name="Rechteck 1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21"/>
            <p:cNvCxnSpPr>
              <a:stCxn id="21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21" idx="2"/>
              <a:endCxn id="21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>
              <a:stCxn id="21" idx="0"/>
              <a:endCxn id="21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 der Systemgrenze</a:t>
            </a:r>
          </a:p>
        </p:txBody>
      </p:sp>
      <p:grpSp>
        <p:nvGrpSpPr>
          <p:cNvPr id="2" name="Gruppieren 7"/>
          <p:cNvGrpSpPr/>
          <p:nvPr/>
        </p:nvGrpSpPr>
        <p:grpSpPr>
          <a:xfrm>
            <a:off x="3131840" y="2060848"/>
            <a:ext cx="2889942" cy="2624269"/>
            <a:chOff x="2793408" y="3638195"/>
            <a:chExt cx="2889942" cy="2624269"/>
          </a:xfrm>
        </p:grpSpPr>
        <p:sp>
          <p:nvSpPr>
            <p:cNvPr id="9" name="Rechteck 8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0"/>
          <p:cNvGrpSpPr/>
          <p:nvPr/>
        </p:nvGrpSpPr>
        <p:grpSpPr>
          <a:xfrm>
            <a:off x="1187624" y="2276872"/>
            <a:ext cx="936104" cy="1778496"/>
            <a:chOff x="755576" y="1988840"/>
            <a:chExt cx="936104" cy="1778496"/>
          </a:xfrm>
        </p:grpSpPr>
        <p:sp>
          <p:nvSpPr>
            <p:cNvPr id="15" name="Rechteck 14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16"/>
            <p:cNvCxnSpPr>
              <a:stCxn id="16" idx="2"/>
              <a:endCxn id="16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4" name="Gruppieren 19"/>
          <p:cNvGrpSpPr/>
          <p:nvPr/>
        </p:nvGrpSpPr>
        <p:grpSpPr>
          <a:xfrm>
            <a:off x="7092280" y="2276872"/>
            <a:ext cx="936104" cy="1778496"/>
            <a:chOff x="6660232" y="1988840"/>
            <a:chExt cx="936104" cy="1778496"/>
          </a:xfrm>
        </p:grpSpPr>
        <p:sp>
          <p:nvSpPr>
            <p:cNvPr id="20" name="Rechteck 1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21"/>
            <p:cNvCxnSpPr>
              <a:stCxn id="21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21" idx="2"/>
              <a:endCxn id="21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>
              <a:stCxn id="21" idx="0"/>
              <a:endCxn id="21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539552" y="502769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303F50"/>
                </a:solidFill>
              </a:rPr>
              <a:t>Zu dämmende Fläche: 	Faktor 2</a:t>
            </a:r>
          </a:p>
          <a:p>
            <a:pPr algn="ctr"/>
            <a:r>
              <a:rPr lang="de-DE" sz="2400" b="1" dirty="0">
                <a:solidFill>
                  <a:srgbClr val="303F50"/>
                </a:solidFill>
              </a:rPr>
              <a:t>Arbeitsaufwand:		Faktor 3</a:t>
            </a:r>
          </a:p>
          <a:p>
            <a:pPr algn="ctr"/>
            <a:r>
              <a:rPr lang="de-DE" sz="2400" b="1" dirty="0">
                <a:solidFill>
                  <a:srgbClr val="303F50"/>
                </a:solidFill>
              </a:rPr>
              <a:t>Dämmdicke:			Faktor 2</a:t>
            </a:r>
          </a:p>
          <a:p>
            <a:pPr algn="ctr"/>
            <a:endParaRPr lang="de-DE" sz="2400" b="1" dirty="0">
              <a:solidFill>
                <a:srgbClr val="303F5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 der Systemgrenze</a:t>
            </a:r>
          </a:p>
        </p:txBody>
      </p:sp>
      <p:grpSp>
        <p:nvGrpSpPr>
          <p:cNvPr id="2" name="Gruppieren 7"/>
          <p:cNvGrpSpPr/>
          <p:nvPr/>
        </p:nvGrpSpPr>
        <p:grpSpPr>
          <a:xfrm>
            <a:off x="3131840" y="2060848"/>
            <a:ext cx="2889942" cy="2624269"/>
            <a:chOff x="2793408" y="3638195"/>
            <a:chExt cx="2889942" cy="2624269"/>
          </a:xfrm>
        </p:grpSpPr>
        <p:sp>
          <p:nvSpPr>
            <p:cNvPr id="9" name="Rechteck 8"/>
            <p:cNvSpPr/>
            <p:nvPr/>
          </p:nvSpPr>
          <p:spPr>
            <a:xfrm>
              <a:off x="3779912" y="4483968"/>
              <a:ext cx="914400" cy="9144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/>
            <p:cNvSpPr/>
            <p:nvPr/>
          </p:nvSpPr>
          <p:spPr>
            <a:xfrm>
              <a:off x="3769060" y="3638195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Gleichschenkliges Dreieck 10"/>
            <p:cNvSpPr/>
            <p:nvPr/>
          </p:nvSpPr>
          <p:spPr>
            <a:xfrm rot="10800000">
              <a:off x="3769060" y="5420072"/>
              <a:ext cx="936104" cy="8423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2793408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4718550" y="4483968"/>
              <a:ext cx="964800" cy="914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0"/>
          <p:cNvGrpSpPr/>
          <p:nvPr/>
        </p:nvGrpSpPr>
        <p:grpSpPr>
          <a:xfrm>
            <a:off x="1187624" y="2276872"/>
            <a:ext cx="936104" cy="1778496"/>
            <a:chOff x="755576" y="1988840"/>
            <a:chExt cx="936104" cy="1778496"/>
          </a:xfrm>
        </p:grpSpPr>
        <p:sp>
          <p:nvSpPr>
            <p:cNvPr id="15" name="Rechteck 14"/>
            <p:cNvSpPr/>
            <p:nvPr/>
          </p:nvSpPr>
          <p:spPr>
            <a:xfrm>
              <a:off x="755576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Gleichschenkliges Dreieck 15"/>
            <p:cNvSpPr/>
            <p:nvPr/>
          </p:nvSpPr>
          <p:spPr>
            <a:xfrm>
              <a:off x="755576" y="1988840"/>
              <a:ext cx="936104" cy="842392"/>
            </a:xfrm>
            <a:prstGeom prst="triangl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16"/>
            <p:cNvCxnSpPr>
              <a:stCxn id="16" idx="2"/>
              <a:endCxn id="16" idx="4"/>
            </p:cNvCxnSpPr>
            <p:nvPr/>
          </p:nvCxnSpPr>
          <p:spPr>
            <a:xfrm>
              <a:off x="755576" y="2831232"/>
              <a:ext cx="936104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027469" y="231906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>
                  <a:solidFill>
                    <a:srgbClr val="00B050"/>
                  </a:solidFill>
                </a:rPr>
                <a:t>A</a:t>
              </a:r>
            </a:p>
          </p:txBody>
        </p:sp>
      </p:grpSp>
      <p:grpSp>
        <p:nvGrpSpPr>
          <p:cNvPr id="4" name="Gruppieren 19"/>
          <p:cNvGrpSpPr/>
          <p:nvPr/>
        </p:nvGrpSpPr>
        <p:grpSpPr>
          <a:xfrm>
            <a:off x="7092280" y="2276872"/>
            <a:ext cx="936104" cy="1778496"/>
            <a:chOff x="6660232" y="1988840"/>
            <a:chExt cx="936104" cy="1778496"/>
          </a:xfrm>
        </p:grpSpPr>
        <p:sp>
          <p:nvSpPr>
            <p:cNvPr id="20" name="Rechteck 19"/>
            <p:cNvSpPr/>
            <p:nvPr/>
          </p:nvSpPr>
          <p:spPr>
            <a:xfrm>
              <a:off x="6660232" y="285293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Gleichschenkliges Dreieck 20"/>
            <p:cNvSpPr/>
            <p:nvPr/>
          </p:nvSpPr>
          <p:spPr>
            <a:xfrm>
              <a:off x="6660232" y="1988840"/>
              <a:ext cx="936104" cy="84239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 Verbindung 21"/>
            <p:cNvCxnSpPr>
              <a:stCxn id="21" idx="2"/>
            </p:cNvCxnSpPr>
            <p:nvPr/>
          </p:nvCxnSpPr>
          <p:spPr>
            <a:xfrm>
              <a:off x="6660232" y="2852936"/>
              <a:ext cx="9144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>
              <a:stCxn id="21" idx="2"/>
              <a:endCxn id="21" idx="0"/>
            </p:cNvCxnSpPr>
            <p:nvPr/>
          </p:nvCxnSpPr>
          <p:spPr>
            <a:xfrm flipV="1">
              <a:off x="6660232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>
              <a:stCxn id="21" idx="0"/>
              <a:endCxn id="21" idx="4"/>
            </p:cNvCxnSpPr>
            <p:nvPr/>
          </p:nvCxnSpPr>
          <p:spPr>
            <a:xfrm>
              <a:off x="7128284" y="1988840"/>
              <a:ext cx="468052" cy="84239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6948264" y="2319061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539552" y="5027692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303F50"/>
                </a:solidFill>
              </a:rPr>
              <a:t>Um </a:t>
            </a:r>
            <a:r>
              <a:rPr lang="de-DE" sz="2400" b="1" u="sng" dirty="0">
                <a:solidFill>
                  <a:srgbClr val="303F50"/>
                </a:solidFill>
              </a:rPr>
              <a:t>dieselbe Energieeinsparung </a:t>
            </a:r>
            <a:r>
              <a:rPr lang="de-DE" sz="2400" b="1" dirty="0">
                <a:solidFill>
                  <a:srgbClr val="303F50"/>
                </a:solidFill>
              </a:rPr>
              <a:t>zu erzielen, </a:t>
            </a:r>
          </a:p>
          <a:p>
            <a:r>
              <a:rPr lang="de-DE" sz="2400" b="1" dirty="0">
                <a:solidFill>
                  <a:srgbClr val="303F50"/>
                </a:solidFill>
              </a:rPr>
              <a:t>muss Hausbesitzer </a:t>
            </a:r>
            <a:r>
              <a:rPr lang="de-DE" sz="2400" b="1" dirty="0">
                <a:solidFill>
                  <a:srgbClr val="FF0000"/>
                </a:solidFill>
              </a:rPr>
              <a:t>B</a:t>
            </a:r>
            <a:r>
              <a:rPr lang="de-DE" sz="2400" b="1" dirty="0"/>
              <a:t> </a:t>
            </a:r>
            <a:r>
              <a:rPr lang="de-DE" sz="2400" b="1" dirty="0">
                <a:solidFill>
                  <a:srgbClr val="303F50"/>
                </a:solidFill>
              </a:rPr>
              <a:t>mehr als 12x so viel Geld </a:t>
            </a:r>
          </a:p>
          <a:p>
            <a:r>
              <a:rPr lang="de-DE" sz="2400" b="1" dirty="0">
                <a:solidFill>
                  <a:srgbClr val="303F50"/>
                </a:solidFill>
              </a:rPr>
              <a:t>aufwenden wie Hausbesitzer </a:t>
            </a:r>
            <a:r>
              <a:rPr lang="de-DE" sz="2400" b="1" dirty="0">
                <a:solidFill>
                  <a:srgbClr val="00B050"/>
                </a:solidFill>
              </a:rPr>
              <a:t>A</a:t>
            </a:r>
          </a:p>
          <a:p>
            <a:pPr algn="ctr"/>
            <a:endParaRPr lang="de-DE" sz="2400" b="1" dirty="0">
              <a:solidFill>
                <a:srgbClr val="303F50"/>
              </a:solidFill>
            </a:endParaRPr>
          </a:p>
          <a:p>
            <a:pPr algn="ctr"/>
            <a:endParaRPr lang="de-DE" sz="2400" b="1" dirty="0">
              <a:solidFill>
                <a:srgbClr val="303F5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Kampagne!</a:t>
            </a:r>
          </a:p>
        </p:txBody>
      </p:sp>
      <p:pic>
        <p:nvPicPr>
          <p:cNvPr id="4" name="Grafik 3"/>
          <p:cNvPicPr/>
          <p:nvPr/>
        </p:nvPicPr>
        <p:blipFill>
          <a:blip r:embed="rId2" cstate="print"/>
          <a:srcRect t="3967" b="4787"/>
          <a:stretch>
            <a:fillRect/>
          </a:stretch>
        </p:blipFill>
        <p:spPr bwMode="auto">
          <a:xfrm>
            <a:off x="395536" y="1628800"/>
            <a:ext cx="835292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 rot="1204630">
            <a:off x="3203848" y="3212976"/>
            <a:ext cx="47035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„Die Kampagne“ empfiehlt die teuerste Variante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Hohlräume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10800000">
            <a:off x="4143372" y="3000372"/>
            <a:ext cx="1285884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rot="5400000">
            <a:off x="5499900" y="3500438"/>
            <a:ext cx="429422" cy="79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5400000">
            <a:off x="3714744" y="3000372"/>
            <a:ext cx="428628" cy="4286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rot="5400000" flipH="1" flipV="1">
            <a:off x="5357818" y="4000504"/>
            <a:ext cx="1143008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rot="10800000">
            <a:off x="6000760" y="2928934"/>
            <a:ext cx="1928826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5400000">
            <a:off x="3193253" y="3964785"/>
            <a:ext cx="1057276" cy="142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rot="10800000">
            <a:off x="3714744" y="4500570"/>
            <a:ext cx="2143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568090" y="5157192"/>
            <a:ext cx="543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FF0000"/>
                </a:solidFill>
              </a:rPr>
              <a:t>&gt; 2,5 Milliarden m² Hohlräume </a:t>
            </a:r>
            <a:r>
              <a:rPr lang="de-DE" b="1" dirty="0">
                <a:solidFill>
                  <a:srgbClr val="303F50"/>
                </a:solidFill>
              </a:rPr>
              <a:t>in deutschen Gebäuden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rot="5400000">
            <a:off x="3193253" y="3964785"/>
            <a:ext cx="1057276" cy="1429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3215720" y="5157192"/>
            <a:ext cx="481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FF0000"/>
                </a:solidFill>
              </a:rPr>
              <a:t>&gt; 1 </a:t>
            </a:r>
            <a:r>
              <a:rPr lang="de-DE" b="1" dirty="0" err="1">
                <a:solidFill>
                  <a:srgbClr val="FF0000"/>
                </a:solidFill>
              </a:rPr>
              <a:t>Mio</a:t>
            </a:r>
            <a:r>
              <a:rPr lang="de-DE" b="1" dirty="0">
                <a:solidFill>
                  <a:srgbClr val="FF0000"/>
                </a:solidFill>
              </a:rPr>
              <a:t> Gebäude </a:t>
            </a:r>
            <a:r>
              <a:rPr lang="de-DE" b="1" dirty="0">
                <a:solidFill>
                  <a:srgbClr val="303F50"/>
                </a:solidFill>
              </a:rPr>
              <a:t>mit zweischaligem Mauerwerk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Warum ist die Dämmung von Hohlräumen elementar für die </a:t>
            </a:r>
          </a:p>
          <a:p>
            <a:r>
              <a:rPr lang="de-DE" dirty="0"/>
              <a:t>energetische Altbausanierung?</a:t>
            </a:r>
          </a:p>
          <a:p>
            <a:r>
              <a:rPr lang="de-DE" dirty="0"/>
              <a:t>Es gibt keine stehende Luftschicht! Eine Außendämmung ist wirkungslos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C:\Dokumente und Einstellungen\arnold\Eigene Dateien\aufräumen aus Desktop\P R Ä S E N T A T I O N E N\O  B  I  Westerhorstmann\Rees\Undichtigkeit_Fenster_SLS20_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r="813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Warum ist die Dämmung von Hohlräumen elementar für die </a:t>
            </a:r>
          </a:p>
          <a:p>
            <a:r>
              <a:rPr lang="de-DE" dirty="0"/>
              <a:t>energetische Altbausanierung?</a:t>
            </a:r>
          </a:p>
          <a:p>
            <a:r>
              <a:rPr lang="de-DE" dirty="0"/>
              <a:t>Es gibt keine stehende Luftschicht! Eine Außendämmung ist wirkungslos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C:\Users\niklas\Dropbox\Vorträge\Kerndämm-Präsentation\Nebelaustritt00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r="80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Warum ist die Dämmung von Hohlräumen elementar für die </a:t>
            </a:r>
          </a:p>
          <a:p>
            <a:r>
              <a:rPr lang="de-DE" dirty="0"/>
              <a:t>energetische Altbausanierung?</a:t>
            </a:r>
          </a:p>
          <a:p>
            <a:r>
              <a:rPr lang="de-DE" dirty="0"/>
              <a:t>Es gibt keine stehende Luftschicht! Eine Außendämmung ist wirkungslos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3" descr="C:\Users\niklas\Dropbox\Vorträge\Kerndämm-Präsentation\Nebelaustritt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r="94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Kampagne!</a:t>
            </a: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 t="3967" b="4787"/>
          <a:stretch>
            <a:fillRect/>
          </a:stretch>
        </p:blipFill>
        <p:spPr bwMode="auto">
          <a:xfrm>
            <a:off x="305780" y="1628800"/>
            <a:ext cx="85324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683568" y="3140968"/>
            <a:ext cx="2016224" cy="72008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 rot="20160341">
            <a:off x="4279461" y="3859632"/>
            <a:ext cx="18422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Hohlschicht fehlt!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 flipV="1">
            <a:off x="2627784" y="3645024"/>
            <a:ext cx="1663776" cy="7032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Warum ist die Dämmung von Hohlräumen elementar für die </a:t>
            </a:r>
          </a:p>
          <a:p>
            <a:r>
              <a:rPr lang="de-DE" dirty="0"/>
              <a:t>energetische Altbausanierung?</a:t>
            </a:r>
          </a:p>
          <a:p>
            <a:r>
              <a:rPr lang="de-DE" dirty="0"/>
              <a:t>Es gibt keine stehende Luftschicht! Eine Außendämmung ist wirkungslos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C:\Users\arnold\Dropbox\Architekten-Fortbildung\Modul 1 Dämmung\deutsche_Dämmkultur\Rollladen ungedämm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493" b="1749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Vorgehängte (Wasch)-Beton-Fassadenelemente</a:t>
            </a:r>
          </a:p>
        </p:txBody>
      </p:sp>
      <p:pic>
        <p:nvPicPr>
          <p:cNvPr id="6" name="Picture 2" descr="C:\Users\arnold\Documents\1 IPEG\D  Ä  M  M  U  N  G\05 Fotos\Kerndämmung\Betonfassade mit hinterlüftiger Kd nachdämmen\Wohnanlage in Stuttgart_Jenfeld_Sinzig\Jenfeld\Sindelfinge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1338" r="1133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Vorgehängte (Wasch)-Beton-Fassadenelemente</a:t>
            </a:r>
          </a:p>
        </p:txBody>
      </p:sp>
      <p:pic>
        <p:nvPicPr>
          <p:cNvPr id="8" name="Picture 2" descr="C:\Users\arnold\Documents\1 IPEG\D  Ä  M  M  U  N  G\05 Fotos\Kerndämmung\Betonfassade mit hinterlüftiger Kd nachdämmen\Wohnanlage in Stuttgart_Jenfeld_Sinzig\Jenfeld\geöffnete Außenwan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003" b="2100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Vorgehängte (Wasch)-Beton-Fassadenelemente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233" r="223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Außenwand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Vorgehängte (Wasch)-Beton-Fassadenelemente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954" r="695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424542" y="5157192"/>
            <a:ext cx="560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303F50"/>
                </a:solidFill>
              </a:rPr>
              <a:t>73 % der oberen Geschossdecken sind </a:t>
            </a:r>
            <a:r>
              <a:rPr lang="de-DE" b="1" dirty="0">
                <a:solidFill>
                  <a:srgbClr val="FF0000"/>
                </a:solidFill>
              </a:rPr>
              <a:t>Holzbalkendecken</a:t>
            </a:r>
            <a:endParaRPr lang="de-DE" b="1" dirty="0">
              <a:solidFill>
                <a:srgbClr val="303F5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rot="10800000">
            <a:off x="4143372" y="3000372"/>
            <a:ext cx="1285884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de-DE" b="1" dirty="0" err="1"/>
              <a:t>EnEV</a:t>
            </a:r>
            <a:r>
              <a:rPr lang="de-DE" b="1" dirty="0"/>
              <a:t> 2014 im Bestand: Decken-Dämmpflicht normiert</a:t>
            </a:r>
          </a:p>
          <a:p>
            <a:pPr marL="0" indent="0">
              <a:buNone/>
            </a:pPr>
            <a:r>
              <a:rPr lang="de-DE" dirty="0"/>
              <a:t>Die </a:t>
            </a:r>
            <a:r>
              <a:rPr lang="de-DE" dirty="0" err="1"/>
              <a:t>EnEV</a:t>
            </a:r>
            <a:r>
              <a:rPr lang="de-DE" dirty="0"/>
              <a:t> 2014 bringt auch folgende klärende Neuerung: Nachdem die Nachrüstpflicht der obersten „</a:t>
            </a:r>
            <a:r>
              <a:rPr lang="de-DE" dirty="0" err="1"/>
              <a:t>ungedämmten</a:t>
            </a:r>
            <a:r>
              <a:rPr lang="de-DE" dirty="0"/>
              <a:t>“ Geschossdecke nach </a:t>
            </a:r>
            <a:r>
              <a:rPr lang="de-DE" dirty="0" err="1"/>
              <a:t>EnEV</a:t>
            </a:r>
            <a:r>
              <a:rPr lang="de-DE" dirty="0"/>
              <a:t> 2009, § 10 (Nachrüstung bei Anlagen und Gebäuden) bundesweit zu vielen Fragen führte und die offizielle Auslegung der Projektgruppe </a:t>
            </a:r>
            <a:r>
              <a:rPr lang="de-DE" dirty="0" err="1"/>
              <a:t>EnEV</a:t>
            </a:r>
            <a:r>
              <a:rPr lang="de-DE" dirty="0"/>
              <a:t> auch „irgendwie gedämmte“ Decken von der Pflicht ausnahm, führt die </a:t>
            </a:r>
            <a:r>
              <a:rPr lang="de-DE" dirty="0" err="1"/>
              <a:t>EnEV</a:t>
            </a:r>
            <a:r>
              <a:rPr lang="de-DE" dirty="0"/>
              <a:t> 2014 im § 10 (Nachrüstung bei Anlagen und Gebäuden) als Kriterium den Mindestwärmeschutz gemäß DIN 4108 (Wärmeschutz und Energieeinsparung in Gebäuden), Teil 2 (Mindestanforderungen an den Wärmeschutz), Ausgabe Februar 2013 ein. </a:t>
            </a:r>
          </a:p>
          <a:p>
            <a:pPr marL="0" indent="0">
              <a:buNone/>
            </a:pPr>
            <a:r>
              <a:rPr lang="de-DE" sz="4000" b="1" dirty="0"/>
              <a:t>Zugängliche Decken beheizter Räume gegen unbeheizten Dachraum </a:t>
            </a:r>
            <a:r>
              <a:rPr lang="de-DE" sz="4000" b="1" dirty="0">
                <a:solidFill>
                  <a:srgbClr val="FA6114"/>
                </a:solidFill>
              </a:rPr>
              <a:t>müssen</a:t>
            </a:r>
            <a:r>
              <a:rPr lang="de-DE" sz="4000" b="1" dirty="0">
                <a:solidFill>
                  <a:srgbClr val="FF0000"/>
                </a:solidFill>
              </a:rPr>
              <a:t> </a:t>
            </a:r>
            <a:r>
              <a:rPr lang="de-DE" sz="4000" b="1" dirty="0"/>
              <a:t>nun bis Ende 2015 auf einen maximaler U-Wert von 0,24 Watt/(m²K) gedämmt werden, </a:t>
            </a:r>
            <a:r>
              <a:rPr lang="de-DE" sz="4000" b="1" dirty="0">
                <a:solidFill>
                  <a:srgbClr val="FA6114"/>
                </a:solidFill>
              </a:rPr>
              <a:t>wenn sie die </a:t>
            </a:r>
            <a:r>
              <a:rPr lang="de-DE" sz="4000" b="1" dirty="0" err="1">
                <a:solidFill>
                  <a:srgbClr val="FA6114"/>
                </a:solidFill>
              </a:rPr>
              <a:t>Baunorm</a:t>
            </a:r>
            <a:r>
              <a:rPr lang="de-DE" sz="4000" b="1" dirty="0">
                <a:solidFill>
                  <a:srgbClr val="FA6114"/>
                </a:solidFill>
              </a:rPr>
              <a:t> nicht erfüllen</a:t>
            </a:r>
            <a:r>
              <a:rPr lang="de-DE" sz="4000" b="1" dirty="0"/>
              <a:t>. Alternativ, kann der Eigentümer das darüber liegende Dach </a:t>
            </a:r>
            <a:r>
              <a:rPr lang="de-DE" sz="4000" b="1" dirty="0">
                <a:solidFill>
                  <a:srgbClr val="FA6114"/>
                </a:solidFill>
              </a:rPr>
              <a:t>entsprechend</a:t>
            </a:r>
            <a:r>
              <a:rPr lang="de-DE" sz="4000" b="1" dirty="0">
                <a:solidFill>
                  <a:srgbClr val="7030A0"/>
                </a:solidFill>
              </a:rPr>
              <a:t> </a:t>
            </a:r>
            <a:r>
              <a:rPr lang="de-DE" sz="4000" b="1" dirty="0"/>
              <a:t>dämmen.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sp>
        <p:nvSpPr>
          <p:cNvPr id="4" name="Rechteck 3"/>
          <p:cNvSpPr/>
          <p:nvPr/>
        </p:nvSpPr>
        <p:spPr>
          <a:xfrm>
            <a:off x="467544" y="1556792"/>
            <a:ext cx="84621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303F50"/>
                </a:solidFill>
              </a:rPr>
              <a:t>Mit Asche/Schlacke/Lehm teilweise oder ganz gefüllt</a:t>
            </a:r>
          </a:p>
          <a:p>
            <a:r>
              <a:rPr lang="de-DE" sz="2400" dirty="0">
                <a:solidFill>
                  <a:srgbClr val="303F50"/>
                </a:solidFill>
              </a:rPr>
              <a:t>Ohne Füllung</a:t>
            </a:r>
          </a:p>
          <a:p>
            <a:r>
              <a:rPr lang="de-DE" sz="2400" dirty="0">
                <a:solidFill>
                  <a:srgbClr val="303F50"/>
                </a:solidFill>
              </a:rPr>
              <a:t>Teilweise gedämmt (neuere Gebäude)</a:t>
            </a:r>
          </a:p>
          <a:p>
            <a:pPr lvl="1"/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	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025" y="3193846"/>
            <a:ext cx="4229447" cy="10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32121"/>
            <a:ext cx="8643317" cy="243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148064" y="6464369"/>
            <a:ext cx="2024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Entspricht U-Wert 0,9 W/m²K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5364088" y="5888305"/>
            <a:ext cx="72008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 rot="20366390">
            <a:off x="1241878" y="3189596"/>
            <a:ext cx="48547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Holzbalkendecke braucht nicht gedämmt werden!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467544" y="1628800"/>
          <a:ext cx="8208912" cy="398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DIN 4108-2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Nachhaltige Sanierung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Reduktion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U-Wert Konstruktion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0,9 W/m²K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0,1 W/m²K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0,8 W/m²K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Kosten Dämmung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22,90 €/m² </a:t>
                      </a:r>
                      <a:r>
                        <a:rPr lang="de-DE" sz="1400" dirty="0"/>
                        <a:t>(35 cm Aufblasdämmung)</a:t>
                      </a:r>
                      <a:endParaRPr lang="de-DE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Heizenergie/a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67 </a:t>
                      </a:r>
                      <a:r>
                        <a:rPr lang="de-DE" dirty="0" err="1"/>
                        <a:t>kWh</a:t>
                      </a:r>
                      <a:r>
                        <a:rPr lang="de-DE" dirty="0"/>
                        <a:t>/m²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Heizkosten/a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5,40 €/m²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CO2/a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 kg/m²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Verzinsung</a:t>
                      </a:r>
                      <a:r>
                        <a:rPr lang="de-DE" baseline="0" dirty="0"/>
                        <a:t> Kapital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23%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ROI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4,3 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Inhaltsplatzhalter 2"/>
          <p:cNvSpPr txBox="1">
            <a:spLocks/>
          </p:cNvSpPr>
          <p:nvPr/>
        </p:nvSpPr>
        <p:spPr>
          <a:xfrm>
            <a:off x="467544" y="5445224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303F50"/>
                </a:solidFill>
                <a:effectLst/>
                <a:uLnTx/>
                <a:uFillTx/>
                <a:latin typeface="+mj-lt"/>
              </a:rPr>
              <a:t>1</a:t>
            </a:r>
            <a:r>
              <a:rPr kumimoji="0" lang="de-DE" sz="2400" i="0" u="none" strike="noStrike" kern="1200" cap="none" spc="0" normalizeH="0" noProof="0" dirty="0">
                <a:ln>
                  <a:noFill/>
                </a:ln>
                <a:solidFill>
                  <a:srgbClr val="303F50"/>
                </a:solidFill>
                <a:effectLst/>
                <a:uLnTx/>
                <a:uFillTx/>
                <a:latin typeface="+mj-lt"/>
              </a:rPr>
              <a:t> m² Deckenfläche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303F5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 Dämmpflicht OGD?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467544" y="1628800"/>
          <a:ext cx="8208912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DIN 4108-2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Nachhaltige Sanierung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Reduktion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U-Wert Konstruktion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0,8 W/m²K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0,1 W/m²K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0,8 W/m²K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Kosten Dämmung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2.290</a:t>
                      </a:r>
                      <a:r>
                        <a:rPr lang="de-DE" baseline="0" dirty="0">
                          <a:latin typeface="+mj-lt"/>
                        </a:rPr>
                        <a:t> </a:t>
                      </a:r>
                      <a:r>
                        <a:rPr lang="de-DE" baseline="0" dirty="0" err="1">
                          <a:latin typeface="+mj-lt"/>
                        </a:rPr>
                        <a:t>Mio</a:t>
                      </a:r>
                      <a:r>
                        <a:rPr lang="de-DE" baseline="0" dirty="0">
                          <a:latin typeface="+mj-lt"/>
                        </a:rPr>
                        <a:t> €</a:t>
                      </a:r>
                      <a:r>
                        <a:rPr lang="de-DE" dirty="0">
                          <a:latin typeface="+mj-lt"/>
                        </a:rPr>
                        <a:t> </a:t>
                      </a:r>
                      <a:r>
                        <a:rPr lang="de-DE" sz="1800" dirty="0">
                          <a:latin typeface="+mj-lt"/>
                        </a:rPr>
                        <a:t>(35 cm Aufblasdämmung)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Heizenergie/a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6.720 </a:t>
                      </a:r>
                      <a:r>
                        <a:rPr lang="de-DE" dirty="0" err="1">
                          <a:latin typeface="+mj-lt"/>
                        </a:rPr>
                        <a:t>gWh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Heizkosten/a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540</a:t>
                      </a:r>
                      <a:r>
                        <a:rPr lang="de-DE" baseline="0" dirty="0">
                          <a:latin typeface="+mj-lt"/>
                        </a:rPr>
                        <a:t> </a:t>
                      </a:r>
                      <a:r>
                        <a:rPr lang="de-DE" baseline="0" dirty="0" err="1">
                          <a:latin typeface="+mj-lt"/>
                        </a:rPr>
                        <a:t>Mio</a:t>
                      </a:r>
                      <a:r>
                        <a:rPr lang="de-DE" baseline="0" dirty="0">
                          <a:latin typeface="+mj-lt"/>
                        </a:rPr>
                        <a:t> €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CO2/a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2</a:t>
                      </a:r>
                      <a:r>
                        <a:rPr lang="de-DE" baseline="0" dirty="0">
                          <a:latin typeface="+mj-lt"/>
                        </a:rPr>
                        <a:t> </a:t>
                      </a:r>
                      <a:r>
                        <a:rPr lang="de-DE" baseline="0" dirty="0" err="1">
                          <a:latin typeface="+mj-lt"/>
                        </a:rPr>
                        <a:t>Mio</a:t>
                      </a:r>
                      <a:r>
                        <a:rPr lang="de-DE" baseline="0" dirty="0">
                          <a:latin typeface="+mj-lt"/>
                        </a:rPr>
                        <a:t> </a:t>
                      </a:r>
                      <a:r>
                        <a:rPr lang="de-DE" baseline="0" dirty="0" err="1">
                          <a:latin typeface="+mj-lt"/>
                        </a:rPr>
                        <a:t>to</a:t>
                      </a:r>
                      <a:r>
                        <a:rPr lang="de-DE" baseline="0" dirty="0">
                          <a:latin typeface="+mj-lt"/>
                        </a:rPr>
                        <a:t>/a</a:t>
                      </a:r>
                      <a:endParaRPr lang="de-DE" dirty="0">
                        <a:latin typeface="+mj-lt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Verzinsung</a:t>
                      </a:r>
                      <a:r>
                        <a:rPr lang="de-DE" baseline="0" dirty="0"/>
                        <a:t> Kapital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23%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ROI</a:t>
                      </a:r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j-lt"/>
                        </a:rPr>
                        <a:t>4,3 a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Inhaltsplatzhalter 2"/>
          <p:cNvSpPr txBox="1">
            <a:spLocks/>
          </p:cNvSpPr>
          <p:nvPr/>
        </p:nvSpPr>
        <p:spPr>
          <a:xfrm>
            <a:off x="467544" y="5445224"/>
            <a:ext cx="7797552" cy="637531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303F50"/>
                </a:solidFill>
                <a:effectLst/>
                <a:uLnTx/>
                <a:uFillTx/>
                <a:latin typeface="+mj-lt"/>
              </a:rPr>
              <a:t>1</a:t>
            </a:r>
            <a:r>
              <a:rPr lang="de-DE" sz="2400" dirty="0">
                <a:solidFill>
                  <a:srgbClr val="303F50"/>
                </a:solidFill>
                <a:latin typeface="+mj-lt"/>
              </a:rPr>
              <a:t>00 </a:t>
            </a:r>
            <a:r>
              <a:rPr lang="de-DE" sz="2400" dirty="0" err="1">
                <a:solidFill>
                  <a:srgbClr val="303F50"/>
                </a:solidFill>
                <a:latin typeface="+mj-lt"/>
              </a:rPr>
              <a:t>Mio</a:t>
            </a:r>
            <a:r>
              <a:rPr lang="de-DE" sz="2400" dirty="0">
                <a:solidFill>
                  <a:srgbClr val="303F50"/>
                </a:solidFill>
                <a:latin typeface="+mj-lt"/>
              </a:rPr>
              <a:t> </a:t>
            </a:r>
            <a:r>
              <a:rPr kumimoji="0" lang="de-DE" sz="2400" i="0" u="none" strike="noStrike" kern="1200" cap="none" spc="0" normalizeH="0" noProof="0" dirty="0">
                <a:ln>
                  <a:noFill/>
                </a:ln>
                <a:solidFill>
                  <a:srgbClr val="303F50"/>
                </a:solidFill>
                <a:effectLst/>
                <a:uLnTx/>
                <a:uFillTx/>
                <a:latin typeface="+mj-lt"/>
              </a:rPr>
              <a:t>m² Decken in Deutschland</a:t>
            </a:r>
            <a:endParaRPr kumimoji="0" lang="de-DE" sz="2400" i="0" u="none" strike="noStrike" kern="1200" cap="none" spc="0" normalizeH="0" baseline="0" noProof="0" dirty="0">
              <a:ln>
                <a:noFill/>
              </a:ln>
              <a:solidFill>
                <a:srgbClr val="303F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 rot="1719445">
            <a:off x="2371215" y="3971584"/>
            <a:ext cx="44592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Die wirtschaftlichste Variante wird vergessen!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Kampagne!</a:t>
            </a:r>
          </a:p>
        </p:txBody>
      </p:sp>
      <p:pic>
        <p:nvPicPr>
          <p:cNvPr id="3" name="Grafik 2"/>
          <p:cNvPicPr/>
          <p:nvPr/>
        </p:nvPicPr>
        <p:blipFill>
          <a:blip r:embed="rId2" cstate="print"/>
          <a:srcRect t="3967" b="6109"/>
          <a:stretch>
            <a:fillRect/>
          </a:stretch>
        </p:blipFill>
        <p:spPr bwMode="auto">
          <a:xfrm>
            <a:off x="395536" y="1628800"/>
            <a:ext cx="83529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 rot="20661611">
            <a:off x="5390283" y="5301208"/>
            <a:ext cx="35408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Obere Geschossdecke gibt es nicht??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Asche/ Schlacke/ Lehm teilweise oder ganz gefüllt</a:t>
            </a:r>
          </a:p>
          <a:p>
            <a:r>
              <a:rPr lang="de-DE" dirty="0"/>
              <a:t>Ohne Füllung</a:t>
            </a:r>
          </a:p>
          <a:p>
            <a:r>
              <a:rPr lang="de-DE" dirty="0"/>
              <a:t>Teilweise gedämmt (neuere Gebäude)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3" descr="C:\Dokumente und Einstellungen\arnold\Eigene Dateien\1 IPEG\D  Ä  M  M  U  N  G\05 Fotos\OG-Decke\Hbl- nur Hohlraumdämmung\Serie01\Zellulose_unter_Dielen_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65" r="666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Asche/ Schlacke/ Lehm teilweise oder ganz gefüllt</a:t>
            </a:r>
          </a:p>
          <a:p>
            <a:r>
              <a:rPr lang="de-DE" dirty="0"/>
              <a:t>Ohne Füllung</a:t>
            </a:r>
          </a:p>
          <a:p>
            <a:r>
              <a:rPr lang="de-DE" dirty="0"/>
              <a:t>Teilweise gedämmt (neuere Gebäude)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C:\Dokumente und Einstellungen\arnold\Eigene Dateien\1 IPEG\D  Ä  M  M  U  N  G\05 Fotos\OG-Decke\Hbl- nur Hohlraumdämmung\Serie01\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65" r="666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Asche/ Schlacke/ Lehm teilweise oder ganz gefüllt</a:t>
            </a:r>
          </a:p>
          <a:p>
            <a:r>
              <a:rPr lang="de-DE" dirty="0"/>
              <a:t>Ohne Füllung</a:t>
            </a:r>
          </a:p>
          <a:p>
            <a:r>
              <a:rPr lang="de-DE" dirty="0"/>
              <a:t>Teilweise gedämmt (neuere Gebäude)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2" descr="C:\Users\arnold\Documents\1 IPEG\D  Ä  M  M  U  N  G\05 Fotos\OG-Decke\Hbl- nur Hohlraumdämmung\Serie01\018beschnitte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0108" b="10108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/>
              <a:t>Mit Asche/ Schlacke/ Lehm teilweise oder ganz gefüllt</a:t>
            </a:r>
          </a:p>
          <a:p>
            <a:r>
              <a:rPr lang="de-DE" dirty="0"/>
              <a:t>Ohne Füllung</a:t>
            </a:r>
          </a:p>
          <a:p>
            <a:r>
              <a:rPr lang="de-DE" dirty="0"/>
              <a:t>Teilweise gedämmt (neuere Gebäude)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3" descr="C:\Users\arnold\Documents\1 IPEG\D  Ä  M  M  U  N  G\05 Fotos\OG-Decke\Hbl- nur Hohlraumdämmung\Serie02\02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720" r="672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/>
              <a:t>Hinterlüftete</a:t>
            </a:r>
            <a:r>
              <a:rPr lang="de-DE" dirty="0"/>
              <a:t> Dämmung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2" descr="C:\Users\arnold\Desktop\ogd_hohl\DSCI003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55" r="585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/>
              <a:t>Hinterlüftete</a:t>
            </a:r>
            <a:r>
              <a:rPr lang="de-DE" dirty="0"/>
              <a:t> Dämmung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3" descr="C:\Users\arnold\Desktop\ogd_hohl\DSCI00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351" r="735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/>
              <a:t>Hinterlüftete</a:t>
            </a:r>
            <a:r>
              <a:rPr lang="de-DE" dirty="0"/>
              <a:t> Dämmung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4" descr="C:\Users\arnold\Desktop\ogd_hohl\DSCI00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334" r="833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/>
              <a:t>Hinterlüftete</a:t>
            </a:r>
            <a:r>
              <a:rPr lang="de-DE" dirty="0"/>
              <a:t> Dämmung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5" descr="C:\Users\arnold\Desktop\ogd_hohl\DSCI00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261" r="726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pPr>
              <a:buNone/>
            </a:pPr>
            <a:r>
              <a:rPr lang="de-DE" dirty="0" err="1"/>
              <a:t>Hinterlüftete</a:t>
            </a:r>
            <a:r>
              <a:rPr lang="de-DE" dirty="0"/>
              <a:t> Dämmung – Plattendämmstoffe</a:t>
            </a:r>
          </a:p>
        </p:txBody>
      </p:sp>
      <p:pic>
        <p:nvPicPr>
          <p:cNvPr id="4" name="Picture 2" descr="C:\Users\arnold\Documents\1 IPEG\desktop Mai 2013\falsche Konstruktion Rigi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348880"/>
            <a:ext cx="7604325" cy="396044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 rot="19889169">
            <a:off x="3707905" y="3284984"/>
            <a:ext cx="92634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Richtig?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Holzbalkendecke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 err="1"/>
              <a:t>Hinterlüftete</a:t>
            </a:r>
            <a:r>
              <a:rPr lang="de-DE" dirty="0"/>
              <a:t> Dämmung – Plattendämmstoffe 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Bildplatzhalter 7" descr="http://daemmung.benz-baustoffe24.de/media/catalog/product/cache/5/image/9df78eab33525d08d6e5fb8d27136e95/2/2/2272_0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6698" b="669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 rot="19979734">
            <a:off x="2798800" y="4809598"/>
            <a:ext cx="23637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Wo ist das Einblasloch?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öffentliche Meinung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Nachträgliche Dämmung ist:</a:t>
            </a:r>
          </a:p>
          <a:p>
            <a:r>
              <a:rPr lang="de-DE" dirty="0"/>
              <a:t>Teuer</a:t>
            </a:r>
          </a:p>
          <a:p>
            <a:r>
              <a:rPr lang="de-DE" dirty="0"/>
              <a:t>Hässlich</a:t>
            </a:r>
          </a:p>
          <a:p>
            <a:r>
              <a:rPr lang="de-DE" dirty="0"/>
              <a:t>Brandgefährlich</a:t>
            </a:r>
          </a:p>
          <a:p>
            <a:r>
              <a:rPr lang="de-DE" dirty="0"/>
              <a:t>Lebensgefährlich</a:t>
            </a:r>
          </a:p>
          <a:p>
            <a:r>
              <a:rPr lang="de-DE" dirty="0"/>
              <a:t>Unwirtschaftlich</a:t>
            </a:r>
          </a:p>
          <a:p>
            <a:r>
              <a:rPr lang="de-DE" dirty="0"/>
              <a:t>Und sowieso sinnlos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2716545" y="5157192"/>
            <a:ext cx="5311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FF0000"/>
                </a:solidFill>
              </a:rPr>
              <a:t>Gebäudetrennfugen</a:t>
            </a:r>
            <a:r>
              <a:rPr lang="de-DE" b="1" dirty="0">
                <a:solidFill>
                  <a:srgbClr val="303F50"/>
                </a:solidFill>
              </a:rPr>
              <a:t> bei Reihen- oder Doppelhäusern</a:t>
            </a:r>
          </a:p>
        </p:txBody>
      </p:sp>
      <p:cxnSp>
        <p:nvCxnSpPr>
          <p:cNvPr id="19" name="Gerade Verbindung 18"/>
          <p:cNvCxnSpPr/>
          <p:nvPr/>
        </p:nvCxnSpPr>
        <p:spPr>
          <a:xfrm rot="5400000" flipH="1" flipV="1">
            <a:off x="5357818" y="4000504"/>
            <a:ext cx="1143008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Reihenhäusern</a:t>
            </a:r>
          </a:p>
        </p:txBody>
      </p:sp>
      <p:pic>
        <p:nvPicPr>
          <p:cNvPr id="6" name="Picture 2" descr="C:\Users\arnold\Documents\1 IPEG\D  Ä  M  M  U  N  G\05 Fotos\Haustrennwanddämmung\Haustrennwandfugen\Gebäudedehnfugen Gelsenkirchen\P614000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9" r="66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Reihenhäusern</a:t>
            </a:r>
          </a:p>
        </p:txBody>
      </p:sp>
      <p:pic>
        <p:nvPicPr>
          <p:cNvPr id="7" name="Picture 3" descr="C:\Users\arnold\Documents\1 IPEG\D  Ä  M  M  U  N  G\05 Fotos\Haustrennwanddämmung\Haustrennwandfugen\Gebäudedehnfugen Gelsenkirchen\P614000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Reihenhäusern</a:t>
            </a:r>
          </a:p>
        </p:txBody>
      </p:sp>
      <p:pic>
        <p:nvPicPr>
          <p:cNvPr id="6" name="Picture 4" descr="C:\Users\arnold\Documents\1 IPEG\D  Ä  M  M  U  N  G\05 Fotos\Haustrennwanddämmung\Haustrennwandfugen\Gebäudedehnfugen Gelsenkirchen\P727001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Reihenhäusern</a:t>
            </a:r>
          </a:p>
        </p:txBody>
      </p:sp>
      <p:pic>
        <p:nvPicPr>
          <p:cNvPr id="6" name="Picture 5" descr="C:\Users\arnold\Documents\1 IPEG\D  Ä  M  M  U  N  G\05 Fotos\Haustrennwanddämmung\Haustrennwandfugen\Gebäudedehnfugen Gelsenkirchen\P727001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Doppelhäusern</a:t>
            </a:r>
          </a:p>
        </p:txBody>
      </p:sp>
      <p:pic>
        <p:nvPicPr>
          <p:cNvPr id="8" name="Picture 2" descr="C:\Users\arnold\Documents\1 IPEG\D  Ä  M  M  U  N  G\05 Fotos\Haustrennwanddämmung\Polsum\20131003_16112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02" b="1750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Gebäudetrennfugen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Gebäudetrennfugen bei Doppelhäusern</a:t>
            </a:r>
          </a:p>
        </p:txBody>
      </p:sp>
      <p:pic>
        <p:nvPicPr>
          <p:cNvPr id="6" name="Picture 3" descr="C:\Users\arnold\Documents\1 IPEG\D  Ä  M  M  U  N  G\05 Fotos\Haustrennwanddämmung\Polsum\20131003_1604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45" b="17545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EG-Fußboden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300201" y="5157192"/>
            <a:ext cx="272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FF0000"/>
                </a:solidFill>
              </a:rPr>
              <a:t>Holzböden auf Balkenlage</a:t>
            </a:r>
            <a:endParaRPr lang="de-DE" b="1" dirty="0">
              <a:solidFill>
                <a:srgbClr val="303F5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rot="10800000">
            <a:off x="3707904" y="4509120"/>
            <a:ext cx="2143140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EG-Fußboden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Holzböden auf Balkenlage</a:t>
            </a:r>
          </a:p>
        </p:txBody>
      </p:sp>
      <p:pic>
        <p:nvPicPr>
          <p:cNvPr id="6" name="Picture 2" descr="C:\Users\arnold\Documents\1 IPEG\D  Ä  M  M  U  N  G\05 Fotos\Kellerdecke\Hbdecke- Hohlraumverfüllung von oben\Serie01\08 Dielung geöffne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EG-Fußboden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Holzböden auf Balkenlage</a:t>
            </a:r>
          </a:p>
        </p:txBody>
      </p:sp>
      <p:pic>
        <p:nvPicPr>
          <p:cNvPr id="8" name="Picture 3" descr="C:\Users\arnold\Documents\1 IPEG\D  Ä  M  M  U  N  G\05 Fotos\Kellerdecke\Hbdecke- Hohlraumverfüllung von oben\Serie01\09 Blick unter Dielun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9" r="66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Energieverbrauch 2012 gesamt</a:t>
            </a:r>
          </a:p>
        </p:txBody>
      </p:sp>
      <p:pic>
        <p:nvPicPr>
          <p:cNvPr id="4" name="Picture 2" descr="Kohleberg; Foto: Anglo American PLC"/>
          <p:cNvPicPr>
            <a:picLocks noChangeAspect="1" noChangeArrowheads="1"/>
          </p:cNvPicPr>
          <p:nvPr/>
        </p:nvPicPr>
        <p:blipFill>
          <a:blip r:embed="rId2" cstate="print">
            <a:lum bright="55000" contrast="42000"/>
          </a:blip>
          <a:srcRect/>
          <a:stretch>
            <a:fillRect/>
          </a:stretch>
        </p:blipFill>
        <p:spPr bwMode="auto">
          <a:xfrm>
            <a:off x="-10320" y="1484784"/>
            <a:ext cx="9154320" cy="5379193"/>
          </a:xfrm>
          <a:prstGeom prst="rect">
            <a:avLst/>
          </a:prstGeom>
          <a:noFill/>
        </p:spPr>
      </p:pic>
      <p:sp>
        <p:nvSpPr>
          <p:cNvPr id="5" name="Rechteck 4"/>
          <p:cNvSpPr/>
          <p:nvPr/>
        </p:nvSpPr>
        <p:spPr>
          <a:xfrm>
            <a:off x="1547664" y="2086684"/>
            <a:ext cx="5976664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4000" b="1" dirty="0">
                <a:cs typeface="Arial" charset="0"/>
              </a:rPr>
              <a:t>480.000.000</a:t>
            </a:r>
          </a:p>
          <a:p>
            <a:pPr algn="ctr">
              <a:spcAft>
                <a:spcPts val="1800"/>
              </a:spcAft>
            </a:pPr>
            <a:r>
              <a:rPr lang="de-DE" sz="4000" b="1" dirty="0">
                <a:cs typeface="Arial" charset="0"/>
              </a:rPr>
              <a:t>Tonnen Steinkohle – SKE</a:t>
            </a:r>
          </a:p>
          <a:p>
            <a:pPr algn="ctr">
              <a:spcAft>
                <a:spcPts val="1800"/>
              </a:spcAft>
            </a:pPr>
            <a:r>
              <a:rPr lang="de-DE" sz="4000" b="1" dirty="0">
                <a:cs typeface="Arial" charset="0"/>
              </a:rPr>
              <a:t>65.000 km </a:t>
            </a:r>
            <a:r>
              <a:rPr lang="de-DE" sz="4000" b="1" dirty="0" err="1">
                <a:cs typeface="Arial" charset="0"/>
              </a:rPr>
              <a:t>Kohlezug</a:t>
            </a:r>
            <a:endParaRPr lang="de-DE" sz="4000" b="1" dirty="0">
              <a:cs typeface="Arial" charset="0"/>
            </a:endParaRPr>
          </a:p>
          <a:p>
            <a:pPr algn="ctr">
              <a:spcAft>
                <a:spcPts val="1800"/>
              </a:spcAft>
            </a:pPr>
            <a:r>
              <a:rPr lang="de-DE" sz="4000" b="1" dirty="0">
                <a:cs typeface="Arial" charset="0"/>
              </a:rPr>
              <a:t>3 Monate vor Schranke warten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EG-Fußboden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Holzböden auf Balkenlage</a:t>
            </a:r>
          </a:p>
        </p:txBody>
      </p:sp>
      <p:pic>
        <p:nvPicPr>
          <p:cNvPr id="7" name="Picture 4" descr="C:\Users\arnold\Documents\1 IPEG\D  Ä  M  M  U  N  G\05 Fotos\Kellerdecke\Hbdecke- Hohlraumverfüllung von oben\Serie01\Kellerdecke von oben in Holzkonstr.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EG-Fußboden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Holzböden auf Balkenlage</a:t>
            </a:r>
          </a:p>
        </p:txBody>
      </p:sp>
      <p:pic>
        <p:nvPicPr>
          <p:cNvPr id="8" name="Picture 5" descr="C:\Users\arnold\Documents\1 IPEG\D  Ä  M  M  U  N  G\05 Fotos\Kellerdecke\Hbdecke- Hohlraumverfüllung von oben\Serie01\HK35_unter_Dielen_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64" r="666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Flachdächer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743784" y="5157192"/>
            <a:ext cx="228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>
                <a:solidFill>
                  <a:srgbClr val="FF0000"/>
                </a:solidFill>
              </a:rPr>
              <a:t>Belüftete Flachdächer</a:t>
            </a:r>
            <a:endParaRPr lang="de-DE" b="1" dirty="0">
              <a:solidFill>
                <a:srgbClr val="303F50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>
          <a:xfrm rot="10800000">
            <a:off x="6000760" y="2928934"/>
            <a:ext cx="1928826" cy="158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Flachdächer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Belüftete Flachdächer</a:t>
            </a:r>
          </a:p>
        </p:txBody>
      </p:sp>
      <p:pic>
        <p:nvPicPr>
          <p:cNvPr id="6" name="Picture 2" descr="C:\Users\arnold\Documents\1 IPEG\D  Ä  M  M  U  N  G\05 Fotos\Dach\FD- ERTEX Beton\Ertex-Dämmung\Flachdach dämmen Kreishaus Ansicht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Flachdächer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Belüftete Flachdächer</a:t>
            </a:r>
          </a:p>
        </p:txBody>
      </p:sp>
      <p:pic>
        <p:nvPicPr>
          <p:cNvPr id="6" name="Picture 2" descr="C:\Users\arnold\Documents\1 IPEG\D  Ä  M  M  U  N  G\05 Fotos\Dach\FD- ERTEX Beton\Ertex-Dämmung\10 Dach öffne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524" b="17524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Flachdächer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Belüftete Flachdächer</a:t>
            </a:r>
          </a:p>
        </p:txBody>
      </p:sp>
      <p:pic>
        <p:nvPicPr>
          <p:cNvPr id="6" name="Picture 2" descr="C:\Users\arnold\Documents\1 IPEG\D  Ä  M  M  U  N  G\05 Fotos\Dach\FD- ERTEX Beton\Ertex-Dämmung\12 Dach öffnen_beschnitte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696" b="869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Flachdächer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Belüftete Flachdächer</a:t>
            </a:r>
          </a:p>
        </p:txBody>
      </p:sp>
      <p:pic>
        <p:nvPicPr>
          <p:cNvPr id="6" name="Picture 2" descr="C:\Users\arnold\Documents\1 IPEG\D  Ä  M  M  U  N  G\05 Fotos\Dach\FD- ERTEX Beton\Ertex-Dämmung\16 Einblasvorgan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76" r="6676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Dachschrägen</a:t>
            </a:r>
          </a:p>
        </p:txBody>
      </p:sp>
      <p:cxnSp>
        <p:nvCxnSpPr>
          <p:cNvPr id="4" name="Gerade Verbindung 3"/>
          <p:cNvCxnSpPr/>
          <p:nvPr/>
        </p:nvCxnSpPr>
        <p:spPr>
          <a:xfrm>
            <a:off x="4143372" y="3000372"/>
            <a:ext cx="135732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 rot="5400000" flipH="1" flipV="1">
            <a:off x="3714744" y="2285992"/>
            <a:ext cx="1143008" cy="1143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rot="16200000" flipH="1">
            <a:off x="4786314" y="2357430"/>
            <a:ext cx="1143008" cy="10001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14744" y="3714752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4744" y="4500570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 flipH="1" flipV="1">
            <a:off x="510778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 flipH="1" flipV="1">
            <a:off x="2964645" y="4179099"/>
            <a:ext cx="150019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714744" y="4929198"/>
            <a:ext cx="214314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000760" y="3000372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5400000" flipH="1" flipV="1">
            <a:off x="5393537" y="3464719"/>
            <a:ext cx="50006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rot="5400000" flipH="1" flipV="1">
            <a:off x="6715140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000760" y="2500306"/>
            <a:ext cx="1928826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5400000" flipH="1" flipV="1">
            <a:off x="4786314" y="3714752"/>
            <a:ext cx="2428892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117331" y="5157192"/>
            <a:ext cx="291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1" dirty="0" err="1">
                <a:solidFill>
                  <a:srgbClr val="303F50"/>
                </a:solidFill>
              </a:rPr>
              <a:t>Ungedämmte</a:t>
            </a:r>
            <a:r>
              <a:rPr lang="de-DE" b="1" dirty="0">
                <a:solidFill>
                  <a:srgbClr val="FF0000"/>
                </a:solidFill>
              </a:rPr>
              <a:t> Dachschrägen</a:t>
            </a:r>
            <a:endParaRPr lang="de-DE" b="1" dirty="0">
              <a:solidFill>
                <a:srgbClr val="303F50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rot="5400000">
            <a:off x="3714744" y="3000372"/>
            <a:ext cx="428628" cy="42862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Dachschrägen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Ungedämmte</a:t>
            </a:r>
            <a:r>
              <a:rPr lang="de-DE" dirty="0"/>
              <a:t> Dachschrägen</a:t>
            </a:r>
          </a:p>
        </p:txBody>
      </p:sp>
      <p:pic>
        <p:nvPicPr>
          <p:cNvPr id="6" name="Picture 2" descr="C:\Users\arnold\Documents\1 IPEG\D  Ä  M  M  U  N  G\05 Fotos\Dach\DS- Aufbau von innen- Dämmsack-Verfahren\Serie01\03 Ansicht Gefac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9" r="66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Dachschrägen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Ungedämmte</a:t>
            </a:r>
            <a:r>
              <a:rPr lang="de-DE" dirty="0"/>
              <a:t> Dachschrägen</a:t>
            </a:r>
          </a:p>
        </p:txBody>
      </p:sp>
      <p:pic>
        <p:nvPicPr>
          <p:cNvPr id="6" name="Picture 2" descr="C:\Users\arnold\Documents\1 IPEG\D  Ä  M  M  U  N  G\05 Fotos\Dach\DS- Aufbau von innen- Dämmsack-Verfahren\Serie01\19 Sack gefüllt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721" r="672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Vorbetrachtung: Situation in Deutschland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333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800" b="1" u="sng" dirty="0"/>
              <a:t>Preis-Steigerung von 1972-2013:</a:t>
            </a:r>
          </a:p>
          <a:p>
            <a:endParaRPr lang="de-DE" sz="2800" b="1" u="sng" dirty="0">
              <a:solidFill>
                <a:srgbClr val="680000"/>
              </a:solidFill>
            </a:endParaRPr>
          </a:p>
          <a:p>
            <a:pPr lvl="0" algn="ctr">
              <a:buNone/>
            </a:pPr>
            <a:r>
              <a:rPr lang="de-DE" sz="3200" b="1" dirty="0"/>
              <a:t>Faktor </a:t>
            </a:r>
            <a:r>
              <a:rPr lang="de-DE" sz="3200" b="1" dirty="0">
                <a:solidFill>
                  <a:srgbClr val="FF0000"/>
                </a:solidFill>
              </a:rPr>
              <a:t>17</a:t>
            </a:r>
            <a:r>
              <a:rPr lang="de-DE" sz="3200" b="1" dirty="0"/>
              <a:t>! </a:t>
            </a:r>
          </a:p>
          <a:p>
            <a:pPr lvl="0" algn="ctr">
              <a:buNone/>
            </a:pPr>
            <a:r>
              <a:rPr lang="de-DE" sz="3200" b="1" dirty="0"/>
              <a:t>Oder</a:t>
            </a:r>
            <a:endParaRPr lang="de-DE" b="1" dirty="0"/>
          </a:p>
          <a:p>
            <a:pPr lvl="0" algn="ctr">
              <a:buNone/>
            </a:pPr>
            <a:r>
              <a:rPr lang="de-DE" sz="3200" b="1" dirty="0">
                <a:solidFill>
                  <a:srgbClr val="FF0000"/>
                </a:solidFill>
              </a:rPr>
              <a:t>1.600 %</a:t>
            </a:r>
            <a:r>
              <a:rPr lang="de-DE" sz="3200" b="1" dirty="0"/>
              <a:t> Steigerung absolut</a:t>
            </a:r>
          </a:p>
          <a:p>
            <a:endParaRPr lang="de-DE" sz="2800" dirty="0">
              <a:solidFill>
                <a:srgbClr val="68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Trapezblech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C:\Dokumente und Einstellungen\arnold\Eigene Dateien\Dropbox\Vorträge\Fotos Sprühschaum\DSCI005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1182" r="1118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Trapezblech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Sprühschaum unter Trapezblech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type="pic" idx="1"/>
          </p:nvPr>
        </p:nvGraphicFramePr>
        <p:xfrm>
          <a:off x="467544" y="1556792"/>
          <a:ext cx="5486400" cy="387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2" imgW="8288280" imgH="5856840" progId="AcroExch.Document.11">
                  <p:embed/>
                </p:oleObj>
              </mc:Choice>
              <mc:Fallback>
                <p:oleObj name="Acrobat Document" r:id="rId2" imgW="8288280" imgH="585684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5486400" cy="3876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Nagelbinderkonstruktion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2" descr="C:\Dokumente und Einstellungen\arnold\Eigene Dateien\Dropbox\Kiel\fertig\Grundschule Suchsdorf\DSCI006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0" r="6690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 rot="20016377">
            <a:off x="2128764" y="3810364"/>
            <a:ext cx="14784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Luftdichtung?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Nagelbinderkonstruktion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Picture 2" descr="C:\Dokumente und Einstellungen\arnold\Eigene Dateien\1 IPEG\D  Ä  M  M  U  N  G\05 Fotos\OG-Decke\Nagelbinderkonstr. mit und ohne Laufsteg\Serie01\0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699" r="6699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Einblasdämmung: Schlüsseltechnologie der energetischen Altbausanierung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e-DE" dirty="0"/>
              <a:t>Nachträgliche Hohlraum-Dämmung:</a:t>
            </a:r>
          </a:p>
          <a:p>
            <a:pPr>
              <a:buNone/>
            </a:pPr>
            <a:endParaRPr lang="de-DE" sz="1200" dirty="0"/>
          </a:p>
          <a:p>
            <a:r>
              <a:rPr lang="de-DE" b="1" dirty="0"/>
              <a:t>Ist preiswert</a:t>
            </a:r>
          </a:p>
          <a:p>
            <a:r>
              <a:rPr lang="de-DE" b="1" dirty="0"/>
              <a:t>Ist unsichtbar</a:t>
            </a:r>
          </a:p>
          <a:p>
            <a:r>
              <a:rPr lang="de-DE" b="1" dirty="0"/>
              <a:t>Brennt nicht</a:t>
            </a:r>
          </a:p>
          <a:p>
            <a:r>
              <a:rPr lang="de-DE" b="1" dirty="0"/>
              <a:t>Bewirkt hohen Wohnkomfort</a:t>
            </a:r>
          </a:p>
          <a:p>
            <a:r>
              <a:rPr lang="de-DE" b="1" dirty="0"/>
              <a:t>Amortisiert sich in wenigen Jahren</a:t>
            </a:r>
          </a:p>
          <a:p>
            <a:r>
              <a:rPr lang="de-DE" b="1" dirty="0"/>
              <a:t>Und ist für alle Hausbesitzer erschwinglich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Einblasdämmung: Schlüsseltechnologie der energetischen Altbausanierung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Nachträgliche Hohlraum-Dämmung:</a:t>
            </a:r>
          </a:p>
          <a:p>
            <a:pPr>
              <a:buNone/>
            </a:pPr>
            <a:endParaRPr lang="de-DE" sz="1200" dirty="0"/>
          </a:p>
          <a:p>
            <a:r>
              <a:rPr lang="de-DE" b="1" dirty="0"/>
              <a:t>Ist ein Schlüssel der energetischen Altbausanierung</a:t>
            </a:r>
          </a:p>
          <a:p>
            <a:r>
              <a:rPr lang="de-DE" b="1" dirty="0"/>
              <a:t>Und damit ein wichtiger Bestandteil der Energiewende und Beitrag zum Klimaschutz</a:t>
            </a:r>
          </a:p>
          <a:p>
            <a:r>
              <a:rPr lang="de-DE" b="1" dirty="0"/>
              <a:t>Ist in Fachkreisen jedoch weitestgehend unbekannt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Einblasdämmung: Schlüsseltechnologie der energetischen Altbausanierung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3429000"/>
            <a:ext cx="1111260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4000" b="1" dirty="0"/>
              <a:t>Vielen Dank für Ihre Aufmerksamkeit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Energieverbrauch 1990 – 2012 gesamt</a:t>
            </a:r>
          </a:p>
        </p:txBody>
      </p:sp>
      <p:graphicFrame>
        <p:nvGraphicFramePr>
          <p:cNvPr id="4" name="Diagramm 3"/>
          <p:cNvGraphicFramePr/>
          <p:nvPr/>
        </p:nvGraphicFramePr>
        <p:xfrm>
          <a:off x="0" y="1484784"/>
          <a:ext cx="9144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Energieverbrauch</a:t>
            </a:r>
          </a:p>
        </p:txBody>
      </p:sp>
      <p:graphicFrame>
        <p:nvGraphicFramePr>
          <p:cNvPr id="4" name="Diagramm 3"/>
          <p:cNvGraphicFramePr/>
          <p:nvPr/>
        </p:nvGraphicFramePr>
        <p:xfrm>
          <a:off x="467544" y="1556792"/>
          <a:ext cx="820891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Minion Pro"/>
        <a:ea typeface=""/>
        <a:cs typeface=""/>
      </a:majorFont>
      <a:minorFont>
        <a:latin typeface="Minion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Microsoft Office PowerPoint</Application>
  <PresentationFormat>Bildschirmpräsentation (4:3)</PresentationFormat>
  <Paragraphs>249</Paragraphs>
  <Slides>76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76</vt:i4>
      </vt:variant>
    </vt:vector>
  </HeadingPairs>
  <TitlesOfParts>
    <vt:vector size="81" baseType="lpstr">
      <vt:lpstr>Arial</vt:lpstr>
      <vt:lpstr>Minion Pro</vt:lpstr>
      <vt:lpstr>Symbol</vt:lpstr>
      <vt:lpstr>Larissa-Design</vt:lpstr>
      <vt:lpstr>Acrobat Document</vt:lpstr>
      <vt:lpstr>Schlüsseltechnologie der energetischen Altbausanierung</vt:lpstr>
      <vt:lpstr>Die Kampagne!</vt:lpstr>
      <vt:lpstr>Die Kampagne!</vt:lpstr>
      <vt:lpstr>Die Kampagne!</vt:lpstr>
      <vt:lpstr>Die öffentliche Meinung</vt:lpstr>
      <vt:lpstr>Energieverbrauch 2012 gesamt</vt:lpstr>
      <vt:lpstr>Vorbetrachtung: Situation in Deutschland</vt:lpstr>
      <vt:lpstr>Energieverbrauch 1990 – 2012 gesamt</vt:lpstr>
      <vt:lpstr>Energieverbrauch</vt:lpstr>
      <vt:lpstr>Energieverbrauch 1990 – 2012 Haushalte</vt:lpstr>
      <vt:lpstr>Steigerung Energiekosten</vt:lpstr>
      <vt:lpstr>Steigerung Energiekosten</vt:lpstr>
      <vt:lpstr>Steigerung Energiekosten</vt:lpstr>
      <vt:lpstr>Entwicklung PEV</vt:lpstr>
      <vt:lpstr>Kosten Maßnahmen</vt:lpstr>
      <vt:lpstr>Kosten Maßnahmen</vt:lpstr>
      <vt:lpstr>Einige Grundsätze</vt:lpstr>
      <vt:lpstr>Dachdämmung??</vt:lpstr>
      <vt:lpstr>Deckendämmung!!</vt:lpstr>
      <vt:lpstr>Hüllflächenoptimierung</vt:lpstr>
      <vt:lpstr>Definition der Systemgrenze</vt:lpstr>
      <vt:lpstr>Definition der Systemgrenze</vt:lpstr>
      <vt:lpstr>Definition der Systemgrenze</vt:lpstr>
      <vt:lpstr>Die Kampagne!</vt:lpstr>
      <vt:lpstr>Hohlräume</vt:lpstr>
      <vt:lpstr>Außenwand</vt:lpstr>
      <vt:lpstr>Außenwand</vt:lpstr>
      <vt:lpstr>Außenwand</vt:lpstr>
      <vt:lpstr>Außenwand</vt:lpstr>
      <vt:lpstr>Außenwand</vt:lpstr>
      <vt:lpstr>Außenwand</vt:lpstr>
      <vt:lpstr>Außenwand</vt:lpstr>
      <vt:lpstr>Außenwand</vt:lpstr>
      <vt:lpstr>Außenwand</vt:lpstr>
      <vt:lpstr>Holzbalkendecke</vt:lpstr>
      <vt:lpstr>Exkurs: Dämmpflicht OGD?</vt:lpstr>
      <vt:lpstr>Exkurs: Dämmpflicht OGD?</vt:lpstr>
      <vt:lpstr>Exkurs: Dämmpflicht OGD?</vt:lpstr>
      <vt:lpstr>Exkurs: Dämmpflicht OGD?</vt:lpstr>
      <vt:lpstr>Holzbalkendecke</vt:lpstr>
      <vt:lpstr>Holzbalkendecke</vt:lpstr>
      <vt:lpstr>Holzbalkendecke</vt:lpstr>
      <vt:lpstr>Holzbalkendecke</vt:lpstr>
      <vt:lpstr>Holzbalkendecke</vt:lpstr>
      <vt:lpstr>Holzbalkendecke</vt:lpstr>
      <vt:lpstr>Holzbalkendecke</vt:lpstr>
      <vt:lpstr>Holzbalkendecke</vt:lpstr>
      <vt:lpstr>Holzbalkendecke</vt:lpstr>
      <vt:lpstr>Holzbalkendecke</vt:lpstr>
      <vt:lpstr>Gebäudetrennfugen</vt:lpstr>
      <vt:lpstr>Gebäudetrennfugen</vt:lpstr>
      <vt:lpstr>Gebäudetrennfugen</vt:lpstr>
      <vt:lpstr>Gebäudetrennfugen</vt:lpstr>
      <vt:lpstr>Gebäudetrennfugen</vt:lpstr>
      <vt:lpstr>Gebäudetrennfugen</vt:lpstr>
      <vt:lpstr>Gebäudetrennfugen</vt:lpstr>
      <vt:lpstr>EG-Fußboden</vt:lpstr>
      <vt:lpstr>EG-Fußboden</vt:lpstr>
      <vt:lpstr>EG-Fußboden</vt:lpstr>
      <vt:lpstr>EG-Fußboden</vt:lpstr>
      <vt:lpstr>EG-Fußboden</vt:lpstr>
      <vt:lpstr>Flachdächer</vt:lpstr>
      <vt:lpstr>Flachdächer</vt:lpstr>
      <vt:lpstr>Flachdächer</vt:lpstr>
      <vt:lpstr>Flachdächer</vt:lpstr>
      <vt:lpstr>Flachdächer</vt:lpstr>
      <vt:lpstr>Dachschrägen</vt:lpstr>
      <vt:lpstr>Dachschrägen</vt:lpstr>
      <vt:lpstr>Dachschrägen</vt:lpstr>
      <vt:lpstr>Trapezblech</vt:lpstr>
      <vt:lpstr>Trapezblech</vt:lpstr>
      <vt:lpstr>Nagelbinderkonstruktion</vt:lpstr>
      <vt:lpstr>Nagelbinderkonstruktion</vt:lpstr>
      <vt:lpstr>Einblasdämmung: Schlüsseltechnologie der energetischen Altbausanierung</vt:lpstr>
      <vt:lpstr>Einblasdämmung: Schlüsseltechnologie der energetischen Altbausanierung</vt:lpstr>
      <vt:lpstr>Einblasdämmung: Schlüsseltechnologie der energetischen Altbausanierung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hp</dc:creator>
  <cp:lastModifiedBy>Arnold Drewer</cp:lastModifiedBy>
  <cp:revision>19</cp:revision>
  <cp:lastPrinted>2022-11-30T13:03:01Z</cp:lastPrinted>
  <dcterms:created xsi:type="dcterms:W3CDTF">2016-07-08T08:50:04Z</dcterms:created>
  <dcterms:modified xsi:type="dcterms:W3CDTF">2022-11-30T13:03:05Z</dcterms:modified>
</cp:coreProperties>
</file>